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0"/>
  </p:notesMasterIdLst>
  <p:handoutMasterIdLst>
    <p:handoutMasterId r:id="rId41"/>
  </p:handoutMasterIdLst>
  <p:sldIdLst>
    <p:sldId id="1242" r:id="rId6"/>
    <p:sldId id="1306" r:id="rId7"/>
    <p:sldId id="1307" r:id="rId8"/>
    <p:sldId id="1308" r:id="rId9"/>
    <p:sldId id="1299" r:id="rId10"/>
    <p:sldId id="1345" r:id="rId11"/>
    <p:sldId id="1346" r:id="rId12"/>
    <p:sldId id="1347" r:id="rId13"/>
    <p:sldId id="1348" r:id="rId14"/>
    <p:sldId id="1349" r:id="rId15"/>
    <p:sldId id="1350" r:id="rId16"/>
    <p:sldId id="1351" r:id="rId17"/>
    <p:sldId id="1340" r:id="rId18"/>
    <p:sldId id="1352" r:id="rId19"/>
    <p:sldId id="1353" r:id="rId20"/>
    <p:sldId id="1354" r:id="rId21"/>
    <p:sldId id="1355" r:id="rId22"/>
    <p:sldId id="1356" r:id="rId23"/>
    <p:sldId id="1357" r:id="rId24"/>
    <p:sldId id="1358" r:id="rId25"/>
    <p:sldId id="1359" r:id="rId26"/>
    <p:sldId id="1360" r:id="rId27"/>
    <p:sldId id="1361" r:id="rId28"/>
    <p:sldId id="1362" r:id="rId29"/>
    <p:sldId id="1363" r:id="rId30"/>
    <p:sldId id="1364" r:id="rId31"/>
    <p:sldId id="1365" r:id="rId32"/>
    <p:sldId id="1366" r:id="rId33"/>
    <p:sldId id="1367" r:id="rId34"/>
    <p:sldId id="1310" r:id="rId35"/>
    <p:sldId id="1311" r:id="rId36"/>
    <p:sldId id="1312" r:id="rId37"/>
    <p:sldId id="1313" r:id="rId38"/>
    <p:sldId id="1314" r:id="rId3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07"/>
            <p14:sldId id="1308"/>
          </p14:sldIdLst>
        </p14:section>
        <p14:section name="Introduction" id="{263DA0D5-1A7B-4251-A0DF-8D09277B3104}">
          <p14:sldIdLst>
            <p14:sldId id="1299"/>
            <p14:sldId id="1345"/>
            <p14:sldId id="1346"/>
            <p14:sldId id="1347"/>
            <p14:sldId id="1348"/>
            <p14:sldId id="1349"/>
            <p14:sldId id="1350"/>
            <p14:sldId id="1351"/>
          </p14:sldIdLst>
        </p14:section>
        <p14:section name="App Model Practices" id="{D583EE81-CBF3-42AB-A125-84580FDFDDBE}">
          <p14:sldIdLst>
            <p14:sldId id="1340"/>
            <p14:sldId id="1352"/>
            <p14:sldId id="1353"/>
            <p14:sldId id="1354"/>
            <p14:sldId id="1355"/>
            <p14:sldId id="1356"/>
            <p14:sldId id="1357"/>
            <p14:sldId id="1358"/>
            <p14:sldId id="1359"/>
            <p14:sldId id="1360"/>
            <p14:sldId id="1361"/>
            <p14:sldId id="1362"/>
            <p14:sldId id="1363"/>
            <p14:sldId id="1364"/>
            <p14:sldId id="1365"/>
            <p14:sldId id="1366"/>
          </p14:sldIdLst>
        </p14:section>
        <p14:section name="Closing" id="{FD266876-864C-4C58-950D-5D3765CB8278}">
          <p14:sldIdLst>
            <p14:sldId id="1367"/>
            <p14:sldId id="1310"/>
            <p14:sldId id="1311"/>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5870" autoAdjust="0"/>
  </p:normalViewPr>
  <p:slideViewPr>
    <p:cSldViewPr snapToGrid="0">
      <p:cViewPr varScale="1">
        <p:scale>
          <a:sx n="77" d="100"/>
          <a:sy n="77" d="100"/>
        </p:scale>
        <p:origin x="1914"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Apps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5D107C7A-AAAA-4942-9B57-A50AE9CF4F8E}" type="presOf" srcId="{3EA564AC-7B72-4FCF-9284-6025ABE5E78A}" destId="{8BE1DD3E-3025-49F8-B195-40AD3402D91D}" srcOrd="0" destOrd="2" presId="urn:microsoft.com/office/officeart/2005/8/layout/hList1"/>
    <dgm:cxn modelId="{195E9BD2-3817-4466-A4C0-6085FD0F8343}" type="presOf" srcId="{894C641E-A83D-4EBB-95D3-0D6AD185F362}" destId="{30BD99D3-91C9-47CE-8CDD-B244DF80A3D1}" srcOrd="0" destOrd="0" presId="urn:microsoft.com/office/officeart/2005/8/layout/hList1"/>
    <dgm:cxn modelId="{E1451FAB-6494-4D9C-A0F7-81021E18A23A}" srcId="{894C641E-A83D-4EBB-95D3-0D6AD185F362}" destId="{04A6CB37-A108-4A90-873C-87DB97B3ED8B}" srcOrd="4" destOrd="0" parTransId="{6473B6EA-7410-464F-9D45-1A43B8BE0A42}" sibTransId="{6F325DAA-FFB6-4200-B493-7520F18B95AA}"/>
    <dgm:cxn modelId="{B7FBF17E-E2AD-4EBB-8799-90F61B59A71E}" srcId="{D3F22B3D-9770-43AA-A1EB-A2A9DC6605A9}" destId="{495965C1-1598-41D4-B828-BF3E4A9D7C21}" srcOrd="3" destOrd="0" parTransId="{E9E66839-02FC-4511-A233-5F6C465DDE3C}" sibTransId="{AF1F43C2-67C5-40BF-869B-5CB58416DBFA}"/>
    <dgm:cxn modelId="{0EBC4A38-096C-4052-9636-B7AFA0204E03}" type="presOf" srcId="{7DEEE29A-9698-4716-9CD8-CC0DB10A581E}" destId="{C0FABB9A-5F48-479E-9874-1253769D5136}" srcOrd="0" destOrd="3"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6F5ED86D-0DA2-42C3-AC42-2DAA79BDF656}" type="presOf" srcId="{525177B3-71AD-408E-B5E8-A34FB5B156F4}" destId="{C0FABB9A-5F48-479E-9874-1253769D5136}" srcOrd="0" destOrd="2" presId="urn:microsoft.com/office/officeart/2005/8/layout/hList1"/>
    <dgm:cxn modelId="{6678277C-CF2A-483A-94AF-CE6EAE76664F}" srcId="{D3F22B3D-9770-43AA-A1EB-A2A9DC6605A9}" destId="{F7A432CF-A406-478A-827F-655973149674}" srcOrd="5" destOrd="0" parTransId="{78D33F61-1200-4354-9A3A-1F798CD6739C}" sibTransId="{E7D80235-EA6E-45BF-B7CF-A79FC116635B}"/>
    <dgm:cxn modelId="{C795A6D5-DF75-4952-9FB1-72A371E7FFB2}" type="presOf" srcId="{62BAFDD9-40CB-4E9F-BE12-7775017B31C5}" destId="{8BE1DD3E-3025-49F8-B195-40AD3402D91D}" srcOrd="0" destOrd="3" presId="urn:microsoft.com/office/officeart/2005/8/layout/hList1"/>
    <dgm:cxn modelId="{A0A301CB-CE8C-4622-84DA-0EF0CEDCDDBF}" srcId="{18F0396C-A264-4D07-BFD8-88627524926B}" destId="{525177B3-71AD-408E-B5E8-A34FB5B156F4}" srcOrd="2" destOrd="0" parTransId="{29EB5859-6301-4EF9-91AB-A9F8CB141612}" sibTransId="{F1744652-ACA6-4744-8528-AFFDC2FF91ED}"/>
    <dgm:cxn modelId="{21444368-0277-4332-B388-5A17314DF970}" type="presOf" srcId="{F2A3EFBE-D152-4C96-8777-AB1862609997}" destId="{D9173271-2792-41B0-9FB6-9AE9738E571F}" srcOrd="0" destOrd="0"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58876D48-42BF-4FF4-870C-9DCA246C8E43}" type="presOf" srcId="{48928369-A2E2-4E7A-A326-14BF69087418}" destId="{C0FABB9A-5F48-479E-9874-1253769D5136}" srcOrd="0" destOrd="0"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9C71F140-CF06-42CA-AE7A-A63D48EAACE2}" srcId="{18F0396C-A264-4D07-BFD8-88627524926B}" destId="{48928369-A2E2-4E7A-A326-14BF69087418}" srcOrd="0" destOrd="0" parTransId="{BCC6EBB4-ECC8-44A2-B5CB-07B9B7150BF0}" sibTransId="{C21B15F8-E9BE-485A-9F75-C402DAE69318}"/>
    <dgm:cxn modelId="{D020D194-9A7B-4C0C-8CE0-2387ECE6BC53}" type="presOf" srcId="{029630A8-24B6-4355-8573-50BC39D7728E}" destId="{C0FABB9A-5F48-479E-9874-1253769D5136}" srcOrd="0" destOrd="1" presId="urn:microsoft.com/office/officeart/2005/8/layout/hList1"/>
    <dgm:cxn modelId="{67ED36E0-DFD0-4693-BD6D-40173A8664BA}" srcId="{F2A3EFBE-D152-4C96-8777-AB1862609997}" destId="{D3F22B3D-9770-43AA-A1EB-A2A9DC6605A9}" srcOrd="0" destOrd="0" parTransId="{917A7B8F-4875-416B-8554-6A36FC9E939B}" sibTransId="{CCC1A30E-87CE-4ECE-B813-125F911B4C67}"/>
    <dgm:cxn modelId="{D5CD85CD-DB4F-4AD8-8A41-9CA0B12E97AA}" type="presOf" srcId="{87C21E75-A0C8-4099-893F-B4A5A81E7841}" destId="{8BE1DD3E-3025-49F8-B195-40AD3402D91D}" srcOrd="0" destOrd="1" presId="urn:microsoft.com/office/officeart/2005/8/layout/hList1"/>
    <dgm:cxn modelId="{0E77E33A-CD83-4E5D-B216-1E9963C52780}" type="presOf" srcId="{AF6AE84C-9E0E-42FA-B04C-140410BE072E}" destId="{16C0A052-62DA-4A3B-BA0C-E09755F8AABD}" srcOrd="0" destOrd="4" presId="urn:microsoft.com/office/officeart/2005/8/layout/hList1"/>
    <dgm:cxn modelId="{AAF1C018-58D3-44E5-8C3D-BD1C22569B24}" type="presOf" srcId="{F7A432CF-A406-478A-827F-655973149674}" destId="{16C0A052-62DA-4A3B-BA0C-E09755F8AABD}" srcOrd="0" destOrd="5" presId="urn:microsoft.com/office/officeart/2005/8/layout/hList1"/>
    <dgm:cxn modelId="{992832EA-3EB1-451F-A509-769B7010358B}" type="presOf" srcId="{04A6CB37-A108-4A90-873C-87DB97B3ED8B}" destId="{8BE1DD3E-3025-49F8-B195-40AD3402D91D}" srcOrd="0" destOrd="4"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B5702821-1D9D-44D9-A56F-33128C44FCDF}" srcId="{F2A3EFBE-D152-4C96-8777-AB1862609997}" destId="{18F0396C-A264-4D07-BFD8-88627524926B}" srcOrd="1" destOrd="0" parTransId="{4D3B99DA-A11B-4A86-8D99-829E1658D56B}" sibTransId="{88749490-BB34-4F4F-8BC1-C27D3ABD12BE}"/>
    <dgm:cxn modelId="{7F6809E2-2BA1-4675-85BF-632010B0FC2E}" type="presOf" srcId="{D3F22B3D-9770-43AA-A1EB-A2A9DC6605A9}" destId="{61E6996F-FAB0-4C07-ADCA-3EDB9B6C1B60}" srcOrd="0" destOrd="0" presId="urn:microsoft.com/office/officeart/2005/8/layout/hList1"/>
    <dgm:cxn modelId="{3260DAC7-9519-4AC9-8F6F-186598CFA4D9}" srcId="{18F0396C-A264-4D07-BFD8-88627524926B}" destId="{029630A8-24B6-4355-8573-50BC39D7728E}" srcOrd="1" destOrd="0" parTransId="{BDA070C5-959C-4182-9657-0C134BB3B3E7}" sibTransId="{5145BA5C-684D-4010-AAA2-B07EAB172AC0}"/>
    <dgm:cxn modelId="{00BB6287-4E99-49B3-8E9B-4D93D6804B92}" srcId="{D3F22B3D-9770-43AA-A1EB-A2A9DC6605A9}" destId="{9DA0D8F9-C4E6-4D9C-A2E4-269C0038FA05}" srcOrd="0" destOrd="0" parTransId="{79B246D2-F325-4A84-BE94-280A3A9CC400}" sibTransId="{1CF12211-6606-4C84-86B5-657FD35CD388}"/>
    <dgm:cxn modelId="{78349493-4271-4D3B-9A68-66C576A9AF1B}" type="presOf" srcId="{AB699A97-339C-461F-9CE4-BB5B49B69C19}" destId="{16C0A052-62DA-4A3B-BA0C-E09755F8AABD}" srcOrd="0" destOrd="2" presId="urn:microsoft.com/office/officeart/2005/8/layout/hList1"/>
    <dgm:cxn modelId="{E46C95E2-6133-4C70-A753-92AF992FA350}" srcId="{894C641E-A83D-4EBB-95D3-0D6AD185F362}" destId="{62BAFDD9-40CB-4E9F-BE12-7775017B31C5}" srcOrd="3" destOrd="0" parTransId="{615C18CF-D0F2-4180-B9C8-E738D45614BF}" sibTransId="{532946B1-C3E6-4878-9306-831DA47A42A1}"/>
    <dgm:cxn modelId="{9616438C-C82D-481F-BAF4-308FD52DA4B2}" type="presOf" srcId="{C6E78BEE-AB25-43C5-AE7D-7DD34791905E}" destId="{16C0A052-62DA-4A3B-BA0C-E09755F8AABD}" srcOrd="0" destOrd="1" presId="urn:microsoft.com/office/officeart/2005/8/layout/hList1"/>
    <dgm:cxn modelId="{9DA89735-31A4-447A-91D9-5148CB930CD7}" type="presOf" srcId="{495965C1-1598-41D4-B828-BF3E4A9D7C21}" destId="{16C0A052-62DA-4A3B-BA0C-E09755F8AABD}" srcOrd="0" destOrd="3" presId="urn:microsoft.com/office/officeart/2005/8/layout/hList1"/>
    <dgm:cxn modelId="{8D0087BE-BC2A-4405-A52B-6187462C93DC}" type="presOf" srcId="{18F0396C-A264-4D07-BFD8-88627524926B}" destId="{A30E9832-11BE-427E-AA20-FB19A460AFB8}" srcOrd="0" destOrd="0" presId="urn:microsoft.com/office/officeart/2005/8/layout/hList1"/>
    <dgm:cxn modelId="{B6D367FD-9486-4205-BDF4-7558286532FF}" type="presOf" srcId="{E1AA1CB0-4CC9-4D76-B126-BDEDAA124EB1}" destId="{8BE1DD3E-3025-49F8-B195-40AD3402D91D}" srcOrd="0" destOrd="0" presId="urn:microsoft.com/office/officeart/2005/8/layout/hList1"/>
    <dgm:cxn modelId="{417322DA-CBE7-4272-A9A0-681CB9A54118}" type="presOf" srcId="{9DA0D8F9-C4E6-4D9C-A2E4-269C0038FA05}" destId="{16C0A052-62DA-4A3B-BA0C-E09755F8AABD}"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1DA6DC30-4AA1-4E96-9F6B-A760B336180D}" srcId="{D3F22B3D-9770-43AA-A1EB-A2A9DC6605A9}" destId="{AF6AE84C-9E0E-42FA-B04C-140410BE072E}" srcOrd="4" destOrd="0" parTransId="{9D332F8B-2ADF-41FE-A49A-1167603ECE3B}" sibTransId="{4C9900A4-86E7-490A-B2D6-B993B2B75586}"/>
    <dgm:cxn modelId="{2BFC62C4-FE6A-4CFF-98A1-79F19C2B327B}" srcId="{D3F22B3D-9770-43AA-A1EB-A2A9DC6605A9}" destId="{AB699A97-339C-461F-9CE4-BB5B49B69C19}" srcOrd="2" destOrd="0" parTransId="{B844AFF1-6FE4-4812-9676-C2540EC814C1}" sibTransId="{64FA91EE-F80F-4BB1-AB32-7D7DFC36A5AE}"/>
    <dgm:cxn modelId="{FCB3A6DA-2421-4D61-A73E-FCDD22E0E84E}" srcId="{894C641E-A83D-4EBB-95D3-0D6AD185F362}" destId="{87C21E75-A0C8-4099-893F-B4A5A81E7841}" srcOrd="1" destOrd="0" parTransId="{72074B63-A4A4-4EB9-B45E-502990DA8D20}" sibTransId="{341F1B77-9419-4CF9-9F26-38BF84C9D7CD}"/>
    <dgm:cxn modelId="{9A47D50D-8E39-466F-B2E1-C38CB688294A}" type="presParOf" srcId="{D9173271-2792-41B0-9FB6-9AE9738E571F}" destId="{8073F846-8987-4DCB-B978-4B5C318D4451}" srcOrd="0" destOrd="0" presId="urn:microsoft.com/office/officeart/2005/8/layout/hList1"/>
    <dgm:cxn modelId="{22B543B3-AABB-4B9F-88FB-9E1620745CC9}" type="presParOf" srcId="{8073F846-8987-4DCB-B978-4B5C318D4451}" destId="{61E6996F-FAB0-4C07-ADCA-3EDB9B6C1B60}" srcOrd="0" destOrd="0" presId="urn:microsoft.com/office/officeart/2005/8/layout/hList1"/>
    <dgm:cxn modelId="{97853402-94C3-45D7-95BE-F0DF5B697AFB}" type="presParOf" srcId="{8073F846-8987-4DCB-B978-4B5C318D4451}" destId="{16C0A052-62DA-4A3B-BA0C-E09755F8AABD}" srcOrd="1" destOrd="0" presId="urn:microsoft.com/office/officeart/2005/8/layout/hList1"/>
    <dgm:cxn modelId="{E4105DC2-5340-41D6-9D53-071E8C585F28}" type="presParOf" srcId="{D9173271-2792-41B0-9FB6-9AE9738E571F}" destId="{CC06C43B-81ED-4335-B593-5B220083DC7E}" srcOrd="1" destOrd="0" presId="urn:microsoft.com/office/officeart/2005/8/layout/hList1"/>
    <dgm:cxn modelId="{DFE414CB-8039-47D8-9FC5-9C95673ED675}" type="presParOf" srcId="{D9173271-2792-41B0-9FB6-9AE9738E571F}" destId="{CD88C85A-7321-410B-AAC7-1BB550DB0261}" srcOrd="2" destOrd="0" presId="urn:microsoft.com/office/officeart/2005/8/layout/hList1"/>
    <dgm:cxn modelId="{E785A8A8-CDCF-46AC-ACFF-EA9F7E88EBA0}" type="presParOf" srcId="{CD88C85A-7321-410B-AAC7-1BB550DB0261}" destId="{A30E9832-11BE-427E-AA20-FB19A460AFB8}" srcOrd="0" destOrd="0" presId="urn:microsoft.com/office/officeart/2005/8/layout/hList1"/>
    <dgm:cxn modelId="{C4ADC192-9A6E-4842-AEF8-C7B9CEA6EC8C}" type="presParOf" srcId="{CD88C85A-7321-410B-AAC7-1BB550DB0261}" destId="{C0FABB9A-5F48-479E-9874-1253769D5136}" srcOrd="1" destOrd="0" presId="urn:microsoft.com/office/officeart/2005/8/layout/hList1"/>
    <dgm:cxn modelId="{16446585-2306-473B-A7D8-F3EBD38A8E48}" type="presParOf" srcId="{D9173271-2792-41B0-9FB6-9AE9738E571F}" destId="{DE93CCDD-7AE4-4355-A61F-F3854169B8B2}" srcOrd="3" destOrd="0" presId="urn:microsoft.com/office/officeart/2005/8/layout/hList1"/>
    <dgm:cxn modelId="{6714AC7E-6FA2-46D2-9F35-B0763961F91B}" type="presParOf" srcId="{D9173271-2792-41B0-9FB6-9AE9738E571F}" destId="{B4FC05DB-C57C-425B-9F66-10976F6CF9C6}" srcOrd="4" destOrd="0" presId="urn:microsoft.com/office/officeart/2005/8/layout/hList1"/>
    <dgm:cxn modelId="{6D45C7FE-3902-42A0-B778-AC0E59A1AA9C}" type="presParOf" srcId="{B4FC05DB-C57C-425B-9F66-10976F6CF9C6}" destId="{30BD99D3-91C9-47CE-8CDD-B244DF80A3D1}" srcOrd="0" destOrd="0" presId="urn:microsoft.com/office/officeart/2005/8/layout/hList1"/>
    <dgm:cxn modelId="{19F568B0-BCB3-4FC2-9826-2D07573E3A01}"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39A6A4-5529-40A5-8424-F98E0A0BA33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9669605F-59B9-42FA-B534-E8BC8B4770A8}">
      <dgm:prSet phldrT="[Text]"/>
      <dgm:spPr/>
      <dgm:t>
        <a:bodyPr/>
        <a:lstStyle/>
        <a:p>
          <a:r>
            <a:rPr lang="en-US" dirty="0" smtClean="0"/>
            <a:t>Classic - Full trust solutions</a:t>
          </a:r>
          <a:endParaRPr lang="en-GB" dirty="0"/>
        </a:p>
      </dgm:t>
    </dgm:pt>
    <dgm:pt modelId="{E64EA6E2-94F9-40F7-AC07-1108BD54D919}" type="parTrans" cxnId="{F40C1776-8AAD-4826-AE4D-254E4E6E2C2D}">
      <dgm:prSet/>
      <dgm:spPr/>
      <dgm:t>
        <a:bodyPr/>
        <a:lstStyle/>
        <a:p>
          <a:endParaRPr lang="en-GB"/>
        </a:p>
      </dgm:t>
    </dgm:pt>
    <dgm:pt modelId="{DB56ACAB-F95A-4F0D-97E7-F4A2E0D54F82}" type="sibTrans" cxnId="{F40C1776-8AAD-4826-AE4D-254E4E6E2C2D}">
      <dgm:prSet/>
      <dgm:spPr/>
      <dgm:t>
        <a:bodyPr/>
        <a:lstStyle/>
        <a:p>
          <a:endParaRPr lang="en-GB"/>
        </a:p>
      </dgm:t>
    </dgm:pt>
    <dgm:pt modelId="{5C5B1DF8-F324-4BFD-BE3E-1D1557CA9393}">
      <dgm:prSet phldrT="[Text]"/>
      <dgm:spPr/>
      <dgm:t>
        <a:bodyPr/>
        <a:lstStyle/>
        <a:p>
          <a:r>
            <a:rPr lang="en-US" dirty="0" smtClean="0"/>
            <a:t>ISV solutions</a:t>
          </a:r>
          <a:endParaRPr lang="en-US" dirty="0"/>
        </a:p>
      </dgm:t>
    </dgm:pt>
    <dgm:pt modelId="{E28CEAA6-479B-4DB3-B426-06A42829B791}" type="parTrans" cxnId="{04CD9AB4-FD7A-450A-BB59-98CDFD22AB20}">
      <dgm:prSet/>
      <dgm:spPr/>
      <dgm:t>
        <a:bodyPr/>
        <a:lstStyle/>
        <a:p>
          <a:endParaRPr lang="en-GB"/>
        </a:p>
      </dgm:t>
    </dgm:pt>
    <dgm:pt modelId="{43347AC4-B7A9-45F7-A148-3FD38F1D759F}" type="sibTrans" cxnId="{04CD9AB4-FD7A-450A-BB59-98CDFD22AB20}">
      <dgm:prSet/>
      <dgm:spPr/>
      <dgm:t>
        <a:bodyPr/>
        <a:lstStyle/>
        <a:p>
          <a:endParaRPr lang="en-GB"/>
        </a:p>
      </dgm:t>
    </dgm:pt>
    <dgm:pt modelId="{54848874-B2AD-4E51-BCFC-A87F3B91F93E}">
      <dgm:prSet phldrT="[Text]"/>
      <dgm:spPr/>
      <dgm:t>
        <a:bodyPr/>
        <a:lstStyle/>
        <a:p>
          <a:r>
            <a:rPr lang="en-US" dirty="0" smtClean="0"/>
            <a:t>Platform level customizations to on-premises</a:t>
          </a:r>
          <a:endParaRPr lang="en-US" dirty="0"/>
        </a:p>
      </dgm:t>
    </dgm:pt>
    <dgm:pt modelId="{4024E834-2B1C-41F3-AC7A-A367FFEF8FB2}" type="parTrans" cxnId="{E6DC67C7-5F87-4CB7-BE29-2EA0EC170370}">
      <dgm:prSet/>
      <dgm:spPr/>
      <dgm:t>
        <a:bodyPr/>
        <a:lstStyle/>
        <a:p>
          <a:endParaRPr lang="en-GB"/>
        </a:p>
      </dgm:t>
    </dgm:pt>
    <dgm:pt modelId="{8FCB8FA6-1606-4068-BC80-7C040358FB8F}" type="sibTrans" cxnId="{E6DC67C7-5F87-4CB7-BE29-2EA0EC170370}">
      <dgm:prSet/>
      <dgm:spPr/>
      <dgm:t>
        <a:bodyPr/>
        <a:lstStyle/>
        <a:p>
          <a:endParaRPr lang="en-GB"/>
        </a:p>
      </dgm:t>
    </dgm:pt>
    <dgm:pt modelId="{5A9388C0-8DA0-4382-BF90-A022A02F8287}">
      <dgm:prSet phldrT="[Text]"/>
      <dgm:spPr/>
      <dgm:t>
        <a:bodyPr/>
        <a:lstStyle/>
        <a:p>
          <a:r>
            <a:rPr lang="en-US" dirty="0" smtClean="0"/>
            <a:t>Custom service applications</a:t>
          </a:r>
          <a:endParaRPr lang="en-US" dirty="0"/>
        </a:p>
      </dgm:t>
    </dgm:pt>
    <dgm:pt modelId="{5004C8AE-7862-4D5D-994E-03370CEFF484}" type="parTrans" cxnId="{DD6D412B-DB96-4882-8FB2-FD59C1E814E1}">
      <dgm:prSet/>
      <dgm:spPr/>
      <dgm:t>
        <a:bodyPr/>
        <a:lstStyle/>
        <a:p>
          <a:endParaRPr lang="en-GB"/>
        </a:p>
      </dgm:t>
    </dgm:pt>
    <dgm:pt modelId="{819F1A56-58A3-499C-B8B2-610E52CD26CD}" type="sibTrans" cxnId="{DD6D412B-DB96-4882-8FB2-FD59C1E814E1}">
      <dgm:prSet/>
      <dgm:spPr/>
      <dgm:t>
        <a:bodyPr/>
        <a:lstStyle/>
        <a:p>
          <a:endParaRPr lang="en-GB"/>
        </a:p>
      </dgm:t>
    </dgm:pt>
    <dgm:pt modelId="{D97B1CD2-F833-401B-937F-3F4E6D18898A}">
      <dgm:prSet phldrT="[Text]"/>
      <dgm:spPr/>
      <dgm:t>
        <a:bodyPr/>
        <a:lstStyle/>
        <a:p>
          <a:r>
            <a:rPr lang="en-US" dirty="0" smtClean="0"/>
            <a:t>Custom WCF services</a:t>
          </a:r>
          <a:endParaRPr lang="en-US" dirty="0"/>
        </a:p>
      </dgm:t>
    </dgm:pt>
    <dgm:pt modelId="{EDF116D1-3255-423E-A637-159172A001E6}" type="parTrans" cxnId="{C26BC2B8-A565-46CF-A277-0F57BA039809}">
      <dgm:prSet/>
      <dgm:spPr/>
      <dgm:t>
        <a:bodyPr/>
        <a:lstStyle/>
        <a:p>
          <a:endParaRPr lang="en-GB"/>
        </a:p>
      </dgm:t>
    </dgm:pt>
    <dgm:pt modelId="{AB4BD6FC-07AD-4293-9795-FCF387A1D7C9}" type="sibTrans" cxnId="{C26BC2B8-A565-46CF-A277-0F57BA039809}">
      <dgm:prSet/>
      <dgm:spPr/>
      <dgm:t>
        <a:bodyPr/>
        <a:lstStyle/>
        <a:p>
          <a:endParaRPr lang="en-GB"/>
        </a:p>
      </dgm:t>
    </dgm:pt>
    <dgm:pt modelId="{D3369761-A77E-4ECE-A603-F608C62843F4}">
      <dgm:prSet phldrT="[Text]"/>
      <dgm:spPr/>
      <dgm:t>
        <a:bodyPr/>
        <a:lstStyle/>
        <a:p>
          <a:r>
            <a:rPr lang="en-US" dirty="0" smtClean="0"/>
            <a:t>SharePoint customizations, not customer-specific customizations</a:t>
          </a:r>
          <a:endParaRPr lang="en-US" dirty="0"/>
        </a:p>
      </dgm:t>
    </dgm:pt>
    <dgm:pt modelId="{17AFE7AE-A315-4BE5-B2B5-A8757325A8C5}" type="parTrans" cxnId="{127CC902-1462-425B-B67D-DF84317771F4}">
      <dgm:prSet/>
      <dgm:spPr/>
      <dgm:t>
        <a:bodyPr/>
        <a:lstStyle/>
        <a:p>
          <a:endParaRPr lang="en-GB"/>
        </a:p>
      </dgm:t>
    </dgm:pt>
    <dgm:pt modelId="{98A9D0DB-12A4-4118-848C-116CA5058E3C}" type="sibTrans" cxnId="{127CC902-1462-425B-B67D-DF84317771F4}">
      <dgm:prSet/>
      <dgm:spPr/>
      <dgm:t>
        <a:bodyPr/>
        <a:lstStyle/>
        <a:p>
          <a:endParaRPr lang="en-GB"/>
        </a:p>
      </dgm:t>
    </dgm:pt>
    <dgm:pt modelId="{78692543-8B52-411A-9E62-7CBD3A6402CA}">
      <dgm:prSet phldrT="[Text]"/>
      <dgm:spPr/>
      <dgm:t>
        <a:bodyPr/>
        <a:lstStyle/>
        <a:p>
          <a:r>
            <a:rPr lang="en-US" dirty="0" smtClean="0"/>
            <a:t>Client Side Solutions</a:t>
          </a:r>
          <a:endParaRPr lang="en-US" dirty="0"/>
        </a:p>
      </dgm:t>
    </dgm:pt>
    <dgm:pt modelId="{0AD024F6-AA06-4AD6-B0C3-457D12014B99}" type="parTrans" cxnId="{277D480C-FFCC-4935-B574-104DB0A2FB04}">
      <dgm:prSet/>
      <dgm:spPr/>
      <dgm:t>
        <a:bodyPr/>
        <a:lstStyle/>
        <a:p>
          <a:endParaRPr lang="en-GB"/>
        </a:p>
      </dgm:t>
    </dgm:pt>
    <dgm:pt modelId="{F8F59550-4162-405C-8627-FC5549783BFC}" type="sibTrans" cxnId="{277D480C-FFCC-4935-B574-104DB0A2FB04}">
      <dgm:prSet/>
      <dgm:spPr/>
      <dgm:t>
        <a:bodyPr/>
        <a:lstStyle/>
        <a:p>
          <a:endParaRPr lang="en-GB"/>
        </a:p>
      </dgm:t>
    </dgm:pt>
    <dgm:pt modelId="{B1C23582-E536-43FC-B112-2DCFA5966403}">
      <dgm:prSet phldrT="[Text]"/>
      <dgm:spPr/>
      <dgm:t>
        <a:bodyPr/>
        <a:lstStyle/>
        <a:p>
          <a:r>
            <a:rPr lang="en-US" dirty="0" smtClean="0"/>
            <a:t>Server side controls as JavaScript on page layouts and master pages</a:t>
          </a:r>
          <a:endParaRPr lang="en-US" dirty="0"/>
        </a:p>
      </dgm:t>
    </dgm:pt>
    <dgm:pt modelId="{EEE18A88-17A1-43D9-A983-30046D71BC26}" type="parTrans" cxnId="{74827139-A091-4233-B687-2ED2EB6D4EAE}">
      <dgm:prSet/>
      <dgm:spPr/>
      <dgm:t>
        <a:bodyPr/>
        <a:lstStyle/>
        <a:p>
          <a:endParaRPr lang="en-GB"/>
        </a:p>
      </dgm:t>
    </dgm:pt>
    <dgm:pt modelId="{6CAF0BEE-2A13-486A-B297-1F65624B0720}" type="sibTrans" cxnId="{74827139-A091-4233-B687-2ED2EB6D4EAE}">
      <dgm:prSet/>
      <dgm:spPr/>
      <dgm:t>
        <a:bodyPr/>
        <a:lstStyle/>
        <a:p>
          <a:endParaRPr lang="en-GB"/>
        </a:p>
      </dgm:t>
    </dgm:pt>
    <dgm:pt modelId="{D57E9C0F-9E0B-4AB3-9C66-22BD3350DDB6}">
      <dgm:prSet phldrT="[Text]"/>
      <dgm:spPr/>
      <dgm:t>
        <a:bodyPr/>
        <a:lstStyle/>
        <a:p>
          <a:r>
            <a:rPr lang="en-US" dirty="0" smtClean="0"/>
            <a:t>Remote provisioning for elements</a:t>
          </a:r>
          <a:endParaRPr lang="en-US" dirty="0"/>
        </a:p>
      </dgm:t>
    </dgm:pt>
    <dgm:pt modelId="{757FEFF9-4023-467F-881D-D022C192E762}" type="parTrans" cxnId="{2CB793B7-3338-444D-B570-E25317DC79CB}">
      <dgm:prSet/>
      <dgm:spPr/>
      <dgm:t>
        <a:bodyPr/>
        <a:lstStyle/>
        <a:p>
          <a:endParaRPr lang="en-GB"/>
        </a:p>
      </dgm:t>
    </dgm:pt>
    <dgm:pt modelId="{3F7F47CD-95E9-4208-A320-49165C6D9960}" type="sibTrans" cxnId="{2CB793B7-3338-444D-B570-E25317DC79CB}">
      <dgm:prSet/>
      <dgm:spPr/>
      <dgm:t>
        <a:bodyPr/>
        <a:lstStyle/>
        <a:p>
          <a:endParaRPr lang="en-GB"/>
        </a:p>
      </dgm:t>
    </dgm:pt>
    <dgm:pt modelId="{501083DE-0DC8-442B-B041-935A0BE79CD9}">
      <dgm:prSet phldrT="[Text]"/>
      <dgm:spPr/>
      <dgm:t>
        <a:bodyPr/>
        <a:lstStyle/>
        <a:p>
          <a:r>
            <a:rPr lang="en-US" dirty="0" smtClean="0"/>
            <a:t>Embracing un-ghosted model</a:t>
          </a:r>
          <a:endParaRPr lang="en-US" dirty="0"/>
        </a:p>
      </dgm:t>
    </dgm:pt>
    <dgm:pt modelId="{594B78A0-1B6C-499C-BD1C-EF5065C6C6BC}" type="parTrans" cxnId="{3F225646-1FEB-499E-B6E9-73FEBC699BFC}">
      <dgm:prSet/>
      <dgm:spPr/>
      <dgm:t>
        <a:bodyPr/>
        <a:lstStyle/>
        <a:p>
          <a:endParaRPr lang="en-GB"/>
        </a:p>
      </dgm:t>
    </dgm:pt>
    <dgm:pt modelId="{571A40E2-21D8-4FCA-967E-2546625827E6}" type="sibTrans" cxnId="{3F225646-1FEB-499E-B6E9-73FEBC699BFC}">
      <dgm:prSet/>
      <dgm:spPr/>
      <dgm:t>
        <a:bodyPr/>
        <a:lstStyle/>
        <a:p>
          <a:endParaRPr lang="en-GB"/>
        </a:p>
      </dgm:t>
    </dgm:pt>
    <dgm:pt modelId="{DB5537E8-EEE5-46FE-B9F6-E98E8BBECABA}">
      <dgm:prSet phldrT="[Text]"/>
      <dgm:spPr/>
      <dgm:t>
        <a:bodyPr/>
        <a:lstStyle/>
        <a:p>
          <a:r>
            <a:rPr lang="en-US" dirty="0" smtClean="0"/>
            <a:t>SP App dimension with provider-hosted apps to provide new capabilities</a:t>
          </a:r>
          <a:endParaRPr lang="en-US" dirty="0"/>
        </a:p>
      </dgm:t>
    </dgm:pt>
    <dgm:pt modelId="{D52D4533-4691-47E9-B898-E7EE272254A3}" type="parTrans" cxnId="{F2B64D8F-49D8-4AD4-B83D-E0E5D7C89C9A}">
      <dgm:prSet/>
      <dgm:spPr/>
      <dgm:t>
        <a:bodyPr/>
        <a:lstStyle/>
        <a:p>
          <a:endParaRPr lang="en-GB"/>
        </a:p>
      </dgm:t>
    </dgm:pt>
    <dgm:pt modelId="{72A4B462-579E-4A96-8A96-5E5EFDF037C2}" type="sibTrans" cxnId="{F2B64D8F-49D8-4AD4-B83D-E0E5D7C89C9A}">
      <dgm:prSet/>
      <dgm:spPr/>
      <dgm:t>
        <a:bodyPr/>
        <a:lstStyle/>
        <a:p>
          <a:endParaRPr lang="en-GB"/>
        </a:p>
      </dgm:t>
    </dgm:pt>
    <dgm:pt modelId="{E4447A4D-E990-4F80-91AB-FE9267AB9DF6}">
      <dgm:prSet phldrT="[Text]"/>
      <dgm:spPr/>
      <dgm:t>
        <a:bodyPr/>
        <a:lstStyle/>
        <a:p>
          <a:r>
            <a:rPr lang="en-US" dirty="0" smtClean="0"/>
            <a:t>Customer-specific customizations</a:t>
          </a:r>
          <a:endParaRPr lang="en-US" dirty="0"/>
        </a:p>
      </dgm:t>
    </dgm:pt>
    <dgm:pt modelId="{459C3DF6-D28B-4591-A6A1-48D9700672DC}" type="parTrans" cxnId="{4D484D3E-851E-4E3B-922D-1ED1E3C7079C}">
      <dgm:prSet/>
      <dgm:spPr/>
      <dgm:t>
        <a:bodyPr/>
        <a:lstStyle/>
        <a:p>
          <a:endParaRPr lang="en-GB"/>
        </a:p>
      </dgm:t>
    </dgm:pt>
    <dgm:pt modelId="{8FE52EE4-B745-4883-9906-185FD3BFE2B5}" type="sibTrans" cxnId="{4D484D3E-851E-4E3B-922D-1ED1E3C7079C}">
      <dgm:prSet/>
      <dgm:spPr/>
      <dgm:t>
        <a:bodyPr/>
        <a:lstStyle/>
        <a:p>
          <a:endParaRPr lang="en-GB"/>
        </a:p>
      </dgm:t>
    </dgm:pt>
    <dgm:pt modelId="{D9DF81F7-3CB7-4014-8DF3-760C3118B87A}">
      <dgm:prSet phldrT="[Text]"/>
      <dgm:spPr/>
      <dgm:t>
        <a:bodyPr/>
        <a:lstStyle/>
        <a:p>
          <a:r>
            <a:rPr lang="en-US" dirty="0" smtClean="0"/>
            <a:t>SP Apps</a:t>
          </a:r>
          <a:endParaRPr lang="en-US" dirty="0"/>
        </a:p>
      </dgm:t>
    </dgm:pt>
    <dgm:pt modelId="{134C8E25-CDC4-4806-838D-A76D5F71D3AA}" type="parTrans" cxnId="{A4D8723D-455F-4E79-8900-D9BFA2283934}">
      <dgm:prSet/>
      <dgm:spPr/>
      <dgm:t>
        <a:bodyPr/>
        <a:lstStyle/>
        <a:p>
          <a:endParaRPr lang="en-GB"/>
        </a:p>
      </dgm:t>
    </dgm:pt>
    <dgm:pt modelId="{4E02B5CB-88D4-4925-B6FF-571E444B7325}" type="sibTrans" cxnId="{A4D8723D-455F-4E79-8900-D9BFA2283934}">
      <dgm:prSet/>
      <dgm:spPr/>
      <dgm:t>
        <a:bodyPr/>
        <a:lstStyle/>
        <a:p>
          <a:endParaRPr lang="en-GB"/>
        </a:p>
      </dgm:t>
    </dgm:pt>
    <dgm:pt modelId="{5E35F65D-95B4-4742-8A3F-03A69FC9D1E0}">
      <dgm:prSet phldrT="[Text]"/>
      <dgm:spPr/>
      <dgm:t>
        <a:bodyPr/>
        <a:lstStyle/>
        <a:p>
          <a:r>
            <a:rPr lang="en-US" dirty="0" smtClean="0"/>
            <a:t>App catalog based solution</a:t>
          </a:r>
          <a:endParaRPr lang="en-US" dirty="0"/>
        </a:p>
      </dgm:t>
    </dgm:pt>
    <dgm:pt modelId="{29A8CC09-DF58-476A-8204-8DD455675F44}" type="parTrans" cxnId="{05F63BB4-0814-474D-845D-7F89F1AC21FE}">
      <dgm:prSet/>
      <dgm:spPr/>
      <dgm:t>
        <a:bodyPr/>
        <a:lstStyle/>
        <a:p>
          <a:endParaRPr lang="en-GB"/>
        </a:p>
      </dgm:t>
    </dgm:pt>
    <dgm:pt modelId="{7920E6EF-5C4F-4B8B-9C6E-F39D0D213F0F}" type="sibTrans" cxnId="{05F63BB4-0814-474D-845D-7F89F1AC21FE}">
      <dgm:prSet/>
      <dgm:spPr/>
      <dgm:t>
        <a:bodyPr/>
        <a:lstStyle/>
        <a:p>
          <a:endParaRPr lang="en-GB"/>
        </a:p>
      </dgm:t>
    </dgm:pt>
    <dgm:pt modelId="{88DFB46B-430E-4FC7-B752-60C063599378}">
      <dgm:prSet phldrT="[Text]"/>
      <dgm:spPr/>
      <dgm:t>
        <a:bodyPr/>
        <a:lstStyle/>
        <a:p>
          <a:r>
            <a:rPr lang="en-US" dirty="0" smtClean="0"/>
            <a:t>Packaged reusable solutions built for specific functionality</a:t>
          </a:r>
          <a:endParaRPr lang="en-US" dirty="0"/>
        </a:p>
      </dgm:t>
    </dgm:pt>
    <dgm:pt modelId="{92C2F9B2-8BE5-4733-8736-A14C44687249}" type="parTrans" cxnId="{F05C5B24-2850-4E88-935E-384FDB8D235A}">
      <dgm:prSet/>
      <dgm:spPr/>
      <dgm:t>
        <a:bodyPr/>
        <a:lstStyle/>
        <a:p>
          <a:endParaRPr lang="en-GB"/>
        </a:p>
      </dgm:t>
    </dgm:pt>
    <dgm:pt modelId="{FEBB83FF-B831-4C51-A3C5-EC688592566F}" type="sibTrans" cxnId="{F05C5B24-2850-4E88-935E-384FDB8D235A}">
      <dgm:prSet/>
      <dgm:spPr/>
      <dgm:t>
        <a:bodyPr/>
        <a:lstStyle/>
        <a:p>
          <a:endParaRPr lang="en-GB"/>
        </a:p>
      </dgm:t>
    </dgm:pt>
    <dgm:pt modelId="{FF81F639-CBC9-45BB-9614-C8A13A43151A}">
      <dgm:prSet phldrT="[Text]"/>
      <dgm:spPr/>
      <dgm:t>
        <a:bodyPr/>
        <a:lstStyle/>
        <a:p>
          <a:r>
            <a:rPr lang="en-US" dirty="0" smtClean="0"/>
            <a:t>Not only for marketplace or store, but also as platform for customer-specific customizations</a:t>
          </a:r>
          <a:endParaRPr lang="en-US" dirty="0"/>
        </a:p>
      </dgm:t>
    </dgm:pt>
    <dgm:pt modelId="{7596B12A-93F8-4922-BC17-91D3301F2321}" type="parTrans" cxnId="{A2E19229-F4FC-4329-AEC8-A3F932ACAA7E}">
      <dgm:prSet/>
      <dgm:spPr/>
      <dgm:t>
        <a:bodyPr/>
        <a:lstStyle/>
        <a:p>
          <a:endParaRPr lang="en-GB"/>
        </a:p>
      </dgm:t>
    </dgm:pt>
    <dgm:pt modelId="{5497E769-113A-4576-AC03-FA62CC8D8477}" type="sibTrans" cxnId="{A2E19229-F4FC-4329-AEC8-A3F932ACAA7E}">
      <dgm:prSet/>
      <dgm:spPr/>
      <dgm:t>
        <a:bodyPr/>
        <a:lstStyle/>
        <a:p>
          <a:endParaRPr lang="en-GB"/>
        </a:p>
      </dgm:t>
    </dgm:pt>
    <dgm:pt modelId="{E237DEA8-9757-431A-AC2F-8CB57B7CDC60}">
      <dgm:prSet phldrT="[Text]"/>
      <dgm:spPr/>
      <dgm:t>
        <a:bodyPr/>
        <a:lstStyle/>
        <a:p>
          <a:endParaRPr lang="en-US" dirty="0"/>
        </a:p>
      </dgm:t>
    </dgm:pt>
    <dgm:pt modelId="{29C29433-1DD4-4C5D-9884-0FDAB240640D}" type="parTrans" cxnId="{22BD1C59-FA1A-4040-AC94-B11206EAF3FD}">
      <dgm:prSet/>
      <dgm:spPr/>
      <dgm:t>
        <a:bodyPr/>
        <a:lstStyle/>
        <a:p>
          <a:endParaRPr lang="en-GB"/>
        </a:p>
      </dgm:t>
    </dgm:pt>
    <dgm:pt modelId="{34397E44-BD51-4441-B61D-C90BCC0C07A4}" type="sibTrans" cxnId="{22BD1C59-FA1A-4040-AC94-B11206EAF3FD}">
      <dgm:prSet/>
      <dgm:spPr/>
      <dgm:t>
        <a:bodyPr/>
        <a:lstStyle/>
        <a:p>
          <a:endParaRPr lang="en-GB"/>
        </a:p>
      </dgm:t>
    </dgm:pt>
    <dgm:pt modelId="{E2481139-0B4B-4FD5-98A0-E2FFDF89CA63}" type="pres">
      <dgm:prSet presAssocID="{2639A6A4-5529-40A5-8424-F98E0A0BA332}" presName="Name0" presStyleCnt="0">
        <dgm:presLayoutVars>
          <dgm:dir/>
          <dgm:animLvl val="lvl"/>
          <dgm:resizeHandles val="exact"/>
        </dgm:presLayoutVars>
      </dgm:prSet>
      <dgm:spPr/>
      <dgm:t>
        <a:bodyPr/>
        <a:lstStyle/>
        <a:p>
          <a:endParaRPr lang="en-GB"/>
        </a:p>
      </dgm:t>
    </dgm:pt>
    <dgm:pt modelId="{0114059C-3D26-4F00-9864-59B721070541}" type="pres">
      <dgm:prSet presAssocID="{9669605F-59B9-42FA-B534-E8BC8B4770A8}" presName="composite" presStyleCnt="0"/>
      <dgm:spPr/>
    </dgm:pt>
    <dgm:pt modelId="{17DA3F9B-4D46-4530-9E83-A62BAA69CB9B}" type="pres">
      <dgm:prSet presAssocID="{9669605F-59B9-42FA-B534-E8BC8B4770A8}" presName="parTx" presStyleLbl="alignNode1" presStyleIdx="0" presStyleCnt="3">
        <dgm:presLayoutVars>
          <dgm:chMax val="0"/>
          <dgm:chPref val="0"/>
          <dgm:bulletEnabled val="1"/>
        </dgm:presLayoutVars>
      </dgm:prSet>
      <dgm:spPr/>
      <dgm:t>
        <a:bodyPr/>
        <a:lstStyle/>
        <a:p>
          <a:endParaRPr lang="en-GB"/>
        </a:p>
      </dgm:t>
    </dgm:pt>
    <dgm:pt modelId="{3A15AC8A-2510-45DC-A758-E9EF78695F05}" type="pres">
      <dgm:prSet presAssocID="{9669605F-59B9-42FA-B534-E8BC8B4770A8}" presName="desTx" presStyleLbl="alignAccFollowNode1" presStyleIdx="0" presStyleCnt="3">
        <dgm:presLayoutVars>
          <dgm:bulletEnabled val="1"/>
        </dgm:presLayoutVars>
      </dgm:prSet>
      <dgm:spPr/>
      <dgm:t>
        <a:bodyPr/>
        <a:lstStyle/>
        <a:p>
          <a:endParaRPr lang="en-GB"/>
        </a:p>
      </dgm:t>
    </dgm:pt>
    <dgm:pt modelId="{DD0DCCDA-41C2-4E46-A9F6-EDD071F1CE58}" type="pres">
      <dgm:prSet presAssocID="{DB56ACAB-F95A-4F0D-97E7-F4A2E0D54F82}" presName="space" presStyleCnt="0"/>
      <dgm:spPr/>
    </dgm:pt>
    <dgm:pt modelId="{A44DEBAD-097F-4329-AA18-E34E64288B4E}" type="pres">
      <dgm:prSet presAssocID="{78692543-8B52-411A-9E62-7CBD3A6402CA}" presName="composite" presStyleCnt="0"/>
      <dgm:spPr/>
    </dgm:pt>
    <dgm:pt modelId="{DD302DE4-3840-42E7-95C9-2FE54BEF1916}" type="pres">
      <dgm:prSet presAssocID="{78692543-8B52-411A-9E62-7CBD3A6402CA}" presName="parTx" presStyleLbl="alignNode1" presStyleIdx="1" presStyleCnt="3">
        <dgm:presLayoutVars>
          <dgm:chMax val="0"/>
          <dgm:chPref val="0"/>
          <dgm:bulletEnabled val="1"/>
        </dgm:presLayoutVars>
      </dgm:prSet>
      <dgm:spPr/>
      <dgm:t>
        <a:bodyPr/>
        <a:lstStyle/>
        <a:p>
          <a:endParaRPr lang="en-GB"/>
        </a:p>
      </dgm:t>
    </dgm:pt>
    <dgm:pt modelId="{4B2FE85E-D0AC-4CFE-95B1-11EE57A4664F}" type="pres">
      <dgm:prSet presAssocID="{78692543-8B52-411A-9E62-7CBD3A6402CA}" presName="desTx" presStyleLbl="alignAccFollowNode1" presStyleIdx="1" presStyleCnt="3">
        <dgm:presLayoutVars>
          <dgm:bulletEnabled val="1"/>
        </dgm:presLayoutVars>
      </dgm:prSet>
      <dgm:spPr/>
      <dgm:t>
        <a:bodyPr/>
        <a:lstStyle/>
        <a:p>
          <a:endParaRPr lang="en-GB"/>
        </a:p>
      </dgm:t>
    </dgm:pt>
    <dgm:pt modelId="{5FF6219E-0848-49CA-9FE7-E8341CC338CF}" type="pres">
      <dgm:prSet presAssocID="{F8F59550-4162-405C-8627-FC5549783BFC}" presName="space" presStyleCnt="0"/>
      <dgm:spPr/>
    </dgm:pt>
    <dgm:pt modelId="{3CF11DF7-A048-4880-84AB-5EE9B8159264}" type="pres">
      <dgm:prSet presAssocID="{D9DF81F7-3CB7-4014-8DF3-760C3118B87A}" presName="composite" presStyleCnt="0"/>
      <dgm:spPr/>
    </dgm:pt>
    <dgm:pt modelId="{C94B0D99-2CF4-497D-8B40-CF4183231739}" type="pres">
      <dgm:prSet presAssocID="{D9DF81F7-3CB7-4014-8DF3-760C3118B87A}" presName="parTx" presStyleLbl="alignNode1" presStyleIdx="2" presStyleCnt="3">
        <dgm:presLayoutVars>
          <dgm:chMax val="0"/>
          <dgm:chPref val="0"/>
          <dgm:bulletEnabled val="1"/>
        </dgm:presLayoutVars>
      </dgm:prSet>
      <dgm:spPr/>
      <dgm:t>
        <a:bodyPr/>
        <a:lstStyle/>
        <a:p>
          <a:endParaRPr lang="en-GB"/>
        </a:p>
      </dgm:t>
    </dgm:pt>
    <dgm:pt modelId="{22C94901-0C8C-4293-B3C7-AD9539811B03}" type="pres">
      <dgm:prSet presAssocID="{D9DF81F7-3CB7-4014-8DF3-760C3118B87A}" presName="desTx" presStyleLbl="alignAccFollowNode1" presStyleIdx="2" presStyleCnt="3">
        <dgm:presLayoutVars>
          <dgm:bulletEnabled val="1"/>
        </dgm:presLayoutVars>
      </dgm:prSet>
      <dgm:spPr/>
      <dgm:t>
        <a:bodyPr/>
        <a:lstStyle/>
        <a:p>
          <a:endParaRPr lang="en-GB"/>
        </a:p>
      </dgm:t>
    </dgm:pt>
  </dgm:ptLst>
  <dgm:cxnLst>
    <dgm:cxn modelId="{A4D8723D-455F-4E79-8900-D9BFA2283934}" srcId="{2639A6A4-5529-40A5-8424-F98E0A0BA332}" destId="{D9DF81F7-3CB7-4014-8DF3-760C3118B87A}" srcOrd="2" destOrd="0" parTransId="{134C8E25-CDC4-4806-838D-A76D5F71D3AA}" sibTransId="{4E02B5CB-88D4-4925-B6FF-571E444B7325}"/>
    <dgm:cxn modelId="{F2B64D8F-49D8-4AD4-B83D-E0E5D7C89C9A}" srcId="{78692543-8B52-411A-9E62-7CBD3A6402CA}" destId="{DB5537E8-EEE5-46FE-B9F6-E98E8BBECABA}" srcOrd="3" destOrd="0" parTransId="{D52D4533-4691-47E9-B898-E7EE272254A3}" sibTransId="{72A4B462-579E-4A96-8A96-5E5EFDF037C2}"/>
    <dgm:cxn modelId="{C26BC2B8-A565-46CF-A277-0F57BA039809}" srcId="{9669605F-59B9-42FA-B534-E8BC8B4770A8}" destId="{D97B1CD2-F833-401B-937F-3F4E6D18898A}" srcOrd="3" destOrd="0" parTransId="{EDF116D1-3255-423E-A637-159172A001E6}" sibTransId="{AB4BD6FC-07AD-4293-9795-FCF387A1D7C9}"/>
    <dgm:cxn modelId="{DD6D412B-DB96-4882-8FB2-FD59C1E814E1}" srcId="{9669605F-59B9-42FA-B534-E8BC8B4770A8}" destId="{5A9388C0-8DA0-4382-BF90-A022A02F8287}" srcOrd="2" destOrd="0" parTransId="{5004C8AE-7862-4D5D-994E-03370CEFF484}" sibTransId="{819F1A56-58A3-499C-B8B2-610E52CD26CD}"/>
    <dgm:cxn modelId="{FF8B76B0-3953-477E-9D9C-C92041447637}" type="presOf" srcId="{88DFB46B-430E-4FC7-B752-60C063599378}" destId="{22C94901-0C8C-4293-B3C7-AD9539811B03}" srcOrd="0" destOrd="1" presId="urn:microsoft.com/office/officeart/2005/8/layout/hList1"/>
    <dgm:cxn modelId="{5038032F-7BF0-45A3-8177-A7045197CA46}" type="presOf" srcId="{E237DEA8-9757-431A-AC2F-8CB57B7CDC60}" destId="{22C94901-0C8C-4293-B3C7-AD9539811B03}" srcOrd="0" destOrd="3" presId="urn:microsoft.com/office/officeart/2005/8/layout/hList1"/>
    <dgm:cxn modelId="{82C8172E-3A58-461F-B8E9-3662266AFACF}" type="presOf" srcId="{5A9388C0-8DA0-4382-BF90-A022A02F8287}" destId="{3A15AC8A-2510-45DC-A758-E9EF78695F05}" srcOrd="0" destOrd="2" presId="urn:microsoft.com/office/officeart/2005/8/layout/hList1"/>
    <dgm:cxn modelId="{2CB793B7-3338-444D-B570-E25317DC79CB}" srcId="{78692543-8B52-411A-9E62-7CBD3A6402CA}" destId="{D57E9C0F-9E0B-4AB3-9C66-22BD3350DDB6}" srcOrd="1" destOrd="0" parTransId="{757FEFF9-4023-467F-881D-D022C192E762}" sibTransId="{3F7F47CD-95E9-4208-A320-49165C6D9960}"/>
    <dgm:cxn modelId="{E6DC67C7-5F87-4CB7-BE29-2EA0EC170370}" srcId="{9669605F-59B9-42FA-B534-E8BC8B4770A8}" destId="{54848874-B2AD-4E51-BCFC-A87F3B91F93E}" srcOrd="1" destOrd="0" parTransId="{4024E834-2B1C-41F3-AC7A-A367FFEF8FB2}" sibTransId="{8FCB8FA6-1606-4068-BC80-7C040358FB8F}"/>
    <dgm:cxn modelId="{8E328341-3069-49FD-B209-EBD22D4F7F98}" type="presOf" srcId="{D3369761-A77E-4ECE-A603-F608C62843F4}" destId="{3A15AC8A-2510-45DC-A758-E9EF78695F05}" srcOrd="0" destOrd="4" presId="urn:microsoft.com/office/officeart/2005/8/layout/hList1"/>
    <dgm:cxn modelId="{A56A94B0-4359-4C6C-9C39-DFAD9532E131}" type="presOf" srcId="{78692543-8B52-411A-9E62-7CBD3A6402CA}" destId="{DD302DE4-3840-42E7-95C9-2FE54BEF1916}" srcOrd="0" destOrd="0" presId="urn:microsoft.com/office/officeart/2005/8/layout/hList1"/>
    <dgm:cxn modelId="{76D39A82-DB76-44E4-91B1-8E3FB5FF30CF}" type="presOf" srcId="{2639A6A4-5529-40A5-8424-F98E0A0BA332}" destId="{E2481139-0B4B-4FD5-98A0-E2FFDF89CA63}" srcOrd="0" destOrd="0" presId="urn:microsoft.com/office/officeart/2005/8/layout/hList1"/>
    <dgm:cxn modelId="{F40C1776-8AAD-4826-AE4D-254E4E6E2C2D}" srcId="{2639A6A4-5529-40A5-8424-F98E0A0BA332}" destId="{9669605F-59B9-42FA-B534-E8BC8B4770A8}" srcOrd="0" destOrd="0" parTransId="{E64EA6E2-94F9-40F7-AC07-1108BD54D919}" sibTransId="{DB56ACAB-F95A-4F0D-97E7-F4A2E0D54F82}"/>
    <dgm:cxn modelId="{3934B6AD-1B6A-4B68-8270-27EA8E4EEFE1}" type="presOf" srcId="{5E35F65D-95B4-4742-8A3F-03A69FC9D1E0}" destId="{22C94901-0C8C-4293-B3C7-AD9539811B03}" srcOrd="0" destOrd="0" presId="urn:microsoft.com/office/officeart/2005/8/layout/hList1"/>
    <dgm:cxn modelId="{4D484D3E-851E-4E3B-922D-1ED1E3C7079C}" srcId="{78692543-8B52-411A-9E62-7CBD3A6402CA}" destId="{E4447A4D-E990-4F80-91AB-FE9267AB9DF6}" srcOrd="4" destOrd="0" parTransId="{459C3DF6-D28B-4591-A6A1-48D9700672DC}" sibTransId="{8FE52EE4-B745-4883-9906-185FD3BFE2B5}"/>
    <dgm:cxn modelId="{74827139-A091-4233-B687-2ED2EB6D4EAE}" srcId="{78692543-8B52-411A-9E62-7CBD3A6402CA}" destId="{B1C23582-E536-43FC-B112-2DCFA5966403}" srcOrd="0" destOrd="0" parTransId="{EEE18A88-17A1-43D9-A983-30046D71BC26}" sibTransId="{6CAF0BEE-2A13-486A-B297-1F65624B0720}"/>
    <dgm:cxn modelId="{5A8DDDE2-7215-4AB1-9081-73F5A2963816}" type="presOf" srcId="{B1C23582-E536-43FC-B112-2DCFA5966403}" destId="{4B2FE85E-D0AC-4CFE-95B1-11EE57A4664F}" srcOrd="0" destOrd="0" presId="urn:microsoft.com/office/officeart/2005/8/layout/hList1"/>
    <dgm:cxn modelId="{9B1718F0-3F13-432E-BCF6-B89DD63CCC3C}" type="presOf" srcId="{501083DE-0DC8-442B-B041-935A0BE79CD9}" destId="{4B2FE85E-D0AC-4CFE-95B1-11EE57A4664F}" srcOrd="0" destOrd="2" presId="urn:microsoft.com/office/officeart/2005/8/layout/hList1"/>
    <dgm:cxn modelId="{2A0C1049-3B90-4665-A986-AE83BCE0669B}" type="presOf" srcId="{5C5B1DF8-F324-4BFD-BE3E-1D1557CA9393}" destId="{3A15AC8A-2510-45DC-A758-E9EF78695F05}" srcOrd="0" destOrd="0" presId="urn:microsoft.com/office/officeart/2005/8/layout/hList1"/>
    <dgm:cxn modelId="{F05C5B24-2850-4E88-935E-384FDB8D235A}" srcId="{D9DF81F7-3CB7-4014-8DF3-760C3118B87A}" destId="{88DFB46B-430E-4FC7-B752-60C063599378}" srcOrd="1" destOrd="0" parTransId="{92C2F9B2-8BE5-4733-8736-A14C44687249}" sibTransId="{FEBB83FF-B831-4C51-A3C5-EC688592566F}"/>
    <dgm:cxn modelId="{3A22C713-C41F-4FF3-A1EB-A6BB96DF41B5}" type="presOf" srcId="{9669605F-59B9-42FA-B534-E8BC8B4770A8}" destId="{17DA3F9B-4D46-4530-9E83-A62BAA69CB9B}" srcOrd="0" destOrd="0" presId="urn:microsoft.com/office/officeart/2005/8/layout/hList1"/>
    <dgm:cxn modelId="{F1211FFD-4DEE-4201-8FE1-885820218180}" type="presOf" srcId="{D9DF81F7-3CB7-4014-8DF3-760C3118B87A}" destId="{C94B0D99-2CF4-497D-8B40-CF4183231739}" srcOrd="0" destOrd="0" presId="urn:microsoft.com/office/officeart/2005/8/layout/hList1"/>
    <dgm:cxn modelId="{AE899F63-0702-471A-BCC2-155DFF5C5754}" type="presOf" srcId="{DB5537E8-EEE5-46FE-B9F6-E98E8BBECABA}" destId="{4B2FE85E-D0AC-4CFE-95B1-11EE57A4664F}" srcOrd="0" destOrd="3" presId="urn:microsoft.com/office/officeart/2005/8/layout/hList1"/>
    <dgm:cxn modelId="{127CC902-1462-425B-B67D-DF84317771F4}" srcId="{9669605F-59B9-42FA-B534-E8BC8B4770A8}" destId="{D3369761-A77E-4ECE-A603-F608C62843F4}" srcOrd="4" destOrd="0" parTransId="{17AFE7AE-A315-4BE5-B2B5-A8757325A8C5}" sibTransId="{98A9D0DB-12A4-4118-848C-116CA5058E3C}"/>
    <dgm:cxn modelId="{04CD9AB4-FD7A-450A-BB59-98CDFD22AB20}" srcId="{9669605F-59B9-42FA-B534-E8BC8B4770A8}" destId="{5C5B1DF8-F324-4BFD-BE3E-1D1557CA9393}" srcOrd="0" destOrd="0" parTransId="{E28CEAA6-479B-4DB3-B426-06A42829B791}" sibTransId="{43347AC4-B7A9-45F7-A148-3FD38F1D759F}"/>
    <dgm:cxn modelId="{05F63BB4-0814-474D-845D-7F89F1AC21FE}" srcId="{D9DF81F7-3CB7-4014-8DF3-760C3118B87A}" destId="{5E35F65D-95B4-4742-8A3F-03A69FC9D1E0}" srcOrd="0" destOrd="0" parTransId="{29A8CC09-DF58-476A-8204-8DD455675F44}" sibTransId="{7920E6EF-5C4F-4B8B-9C6E-F39D0D213F0F}"/>
    <dgm:cxn modelId="{5231809B-B653-400A-A8F2-7FAC6CBF9C34}" type="presOf" srcId="{FF81F639-CBC9-45BB-9614-C8A13A43151A}" destId="{22C94901-0C8C-4293-B3C7-AD9539811B03}" srcOrd="0" destOrd="2" presId="urn:microsoft.com/office/officeart/2005/8/layout/hList1"/>
    <dgm:cxn modelId="{DB93390A-9A96-454C-AEC4-5DE0548DBD61}" type="presOf" srcId="{D97B1CD2-F833-401B-937F-3F4E6D18898A}" destId="{3A15AC8A-2510-45DC-A758-E9EF78695F05}" srcOrd="0" destOrd="3" presId="urn:microsoft.com/office/officeart/2005/8/layout/hList1"/>
    <dgm:cxn modelId="{ECB09C96-4641-4435-9A81-B07F65FAB66E}" type="presOf" srcId="{E4447A4D-E990-4F80-91AB-FE9267AB9DF6}" destId="{4B2FE85E-D0AC-4CFE-95B1-11EE57A4664F}" srcOrd="0" destOrd="4" presId="urn:microsoft.com/office/officeart/2005/8/layout/hList1"/>
    <dgm:cxn modelId="{A2E19229-F4FC-4329-AEC8-A3F932ACAA7E}" srcId="{D9DF81F7-3CB7-4014-8DF3-760C3118B87A}" destId="{FF81F639-CBC9-45BB-9614-C8A13A43151A}" srcOrd="2" destOrd="0" parTransId="{7596B12A-93F8-4922-BC17-91D3301F2321}" sibTransId="{5497E769-113A-4576-AC03-FA62CC8D8477}"/>
    <dgm:cxn modelId="{277D480C-FFCC-4935-B574-104DB0A2FB04}" srcId="{2639A6A4-5529-40A5-8424-F98E0A0BA332}" destId="{78692543-8B52-411A-9E62-7CBD3A6402CA}" srcOrd="1" destOrd="0" parTransId="{0AD024F6-AA06-4AD6-B0C3-457D12014B99}" sibTransId="{F8F59550-4162-405C-8627-FC5549783BFC}"/>
    <dgm:cxn modelId="{4185EB3F-4295-49E8-B93B-56DA8BADDB2C}" type="presOf" srcId="{D57E9C0F-9E0B-4AB3-9C66-22BD3350DDB6}" destId="{4B2FE85E-D0AC-4CFE-95B1-11EE57A4664F}" srcOrd="0" destOrd="1" presId="urn:microsoft.com/office/officeart/2005/8/layout/hList1"/>
    <dgm:cxn modelId="{FCF8212D-921E-46B2-AEE6-69B148A561B8}" type="presOf" srcId="{54848874-B2AD-4E51-BCFC-A87F3B91F93E}" destId="{3A15AC8A-2510-45DC-A758-E9EF78695F05}" srcOrd="0" destOrd="1" presId="urn:microsoft.com/office/officeart/2005/8/layout/hList1"/>
    <dgm:cxn modelId="{22BD1C59-FA1A-4040-AC94-B11206EAF3FD}" srcId="{D9DF81F7-3CB7-4014-8DF3-760C3118B87A}" destId="{E237DEA8-9757-431A-AC2F-8CB57B7CDC60}" srcOrd="3" destOrd="0" parTransId="{29C29433-1DD4-4C5D-9884-0FDAB240640D}" sibTransId="{34397E44-BD51-4441-B61D-C90BCC0C07A4}"/>
    <dgm:cxn modelId="{3F225646-1FEB-499E-B6E9-73FEBC699BFC}" srcId="{78692543-8B52-411A-9E62-7CBD3A6402CA}" destId="{501083DE-0DC8-442B-B041-935A0BE79CD9}" srcOrd="2" destOrd="0" parTransId="{594B78A0-1B6C-499C-BD1C-EF5065C6C6BC}" sibTransId="{571A40E2-21D8-4FCA-967E-2546625827E6}"/>
    <dgm:cxn modelId="{D6A8FDC7-3777-4DCC-BE9A-DD05DB40972E}" type="presParOf" srcId="{E2481139-0B4B-4FD5-98A0-E2FFDF89CA63}" destId="{0114059C-3D26-4F00-9864-59B721070541}" srcOrd="0" destOrd="0" presId="urn:microsoft.com/office/officeart/2005/8/layout/hList1"/>
    <dgm:cxn modelId="{64FAF368-FBDA-4E92-A30A-6F3148FFCB01}" type="presParOf" srcId="{0114059C-3D26-4F00-9864-59B721070541}" destId="{17DA3F9B-4D46-4530-9E83-A62BAA69CB9B}" srcOrd="0" destOrd="0" presId="urn:microsoft.com/office/officeart/2005/8/layout/hList1"/>
    <dgm:cxn modelId="{68A872E2-1558-4A16-AAC7-F8091E060A85}" type="presParOf" srcId="{0114059C-3D26-4F00-9864-59B721070541}" destId="{3A15AC8A-2510-45DC-A758-E9EF78695F05}" srcOrd="1" destOrd="0" presId="urn:microsoft.com/office/officeart/2005/8/layout/hList1"/>
    <dgm:cxn modelId="{93611391-37E8-4AE1-A8DC-783F9FC96724}" type="presParOf" srcId="{E2481139-0B4B-4FD5-98A0-E2FFDF89CA63}" destId="{DD0DCCDA-41C2-4E46-A9F6-EDD071F1CE58}" srcOrd="1" destOrd="0" presId="urn:microsoft.com/office/officeart/2005/8/layout/hList1"/>
    <dgm:cxn modelId="{CB9F97F5-EB41-4E8C-8B4D-368E986C266C}" type="presParOf" srcId="{E2481139-0B4B-4FD5-98A0-E2FFDF89CA63}" destId="{A44DEBAD-097F-4329-AA18-E34E64288B4E}" srcOrd="2" destOrd="0" presId="urn:microsoft.com/office/officeart/2005/8/layout/hList1"/>
    <dgm:cxn modelId="{0F7CDD52-4AA1-4CC7-9107-7F49F96F84CE}" type="presParOf" srcId="{A44DEBAD-097F-4329-AA18-E34E64288B4E}" destId="{DD302DE4-3840-42E7-95C9-2FE54BEF1916}" srcOrd="0" destOrd="0" presId="urn:microsoft.com/office/officeart/2005/8/layout/hList1"/>
    <dgm:cxn modelId="{924A120F-B99E-4994-A8F7-539167070482}" type="presParOf" srcId="{A44DEBAD-097F-4329-AA18-E34E64288B4E}" destId="{4B2FE85E-D0AC-4CFE-95B1-11EE57A4664F}" srcOrd="1" destOrd="0" presId="urn:microsoft.com/office/officeart/2005/8/layout/hList1"/>
    <dgm:cxn modelId="{79461889-AE65-4E8B-84EC-C64C0E94F2AA}" type="presParOf" srcId="{E2481139-0B4B-4FD5-98A0-E2FFDF89CA63}" destId="{5FF6219E-0848-49CA-9FE7-E8341CC338CF}" srcOrd="3" destOrd="0" presId="urn:microsoft.com/office/officeart/2005/8/layout/hList1"/>
    <dgm:cxn modelId="{040FAF13-39A2-4132-85EA-99EC984BDC18}" type="presParOf" srcId="{E2481139-0B4B-4FD5-98A0-E2FFDF89CA63}" destId="{3CF11DF7-A048-4880-84AB-5EE9B8159264}" srcOrd="4" destOrd="0" presId="urn:microsoft.com/office/officeart/2005/8/layout/hList1"/>
    <dgm:cxn modelId="{F38632A7-A2EE-41C4-A937-6655EC28C7C5}" type="presParOf" srcId="{3CF11DF7-A048-4880-84AB-5EE9B8159264}" destId="{C94B0D99-2CF4-497D-8B40-CF4183231739}" srcOrd="0" destOrd="0" presId="urn:microsoft.com/office/officeart/2005/8/layout/hList1"/>
    <dgm:cxn modelId="{BEFF2B51-131C-444B-A0B2-6B6A312173D0}" type="presParOf" srcId="{3CF11DF7-A048-4880-84AB-5EE9B8159264}" destId="{22C94901-0C8C-4293-B3C7-AD9539811B03}"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356"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Farm</a:t>
          </a:r>
          <a:endParaRPr lang="en-US" sz="2000" kern="1200" dirty="0">
            <a:latin typeface="Segoe UI" pitchFamily="34" charset="0"/>
            <a:ea typeface="Segoe UI" pitchFamily="34" charset="0"/>
            <a:cs typeface="Segoe UI" pitchFamily="34" charset="0"/>
          </a:endParaRPr>
        </a:p>
      </dsp:txBody>
      <dsp:txXfrm>
        <a:off x="3356" y="107318"/>
        <a:ext cx="3272656" cy="576000"/>
      </dsp:txXfrm>
    </dsp:sp>
    <dsp:sp modelId="{16C0A052-62DA-4A3B-BA0C-E09755F8AABD}">
      <dsp:nvSpPr>
        <dsp:cNvPr id="0" name=""/>
        <dsp:cNvSpPr/>
      </dsp:nvSpPr>
      <dsp:spPr>
        <a:xfrm>
          <a:off x="0" y="698405"/>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Full trust solutions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Customizations to file system of servers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same process as SharePoint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Server side SharePoint API access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Classic model from 2007</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endParaRPr lang="en-US" sz="2000" kern="1200" dirty="0">
            <a:latin typeface="Segoe UI" pitchFamily="34" charset="0"/>
            <a:ea typeface="Segoe UI" pitchFamily="34" charset="0"/>
            <a:cs typeface="Segoe UI" pitchFamily="34" charset="0"/>
          </a:endParaRPr>
        </a:p>
      </dsp:txBody>
      <dsp:txXfrm>
        <a:off x="0" y="698405"/>
        <a:ext cx="3272656" cy="3293999"/>
      </dsp:txXfrm>
    </dsp:sp>
    <dsp:sp modelId="{A30E9832-11BE-427E-AA20-FB19A460AFB8}">
      <dsp:nvSpPr>
        <dsp:cNvPr id="0" name=""/>
        <dsp:cNvSpPr/>
      </dsp:nvSpPr>
      <dsp:spPr>
        <a:xfrm>
          <a:off x="3734184"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sz="20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734184" y="107318"/>
        <a:ext cx="3272656" cy="576000"/>
      </dsp:txXfrm>
    </dsp:sp>
    <dsp:sp modelId="{C0FABB9A-5F48-479E-9874-1253769D5136}">
      <dsp:nvSpPr>
        <dsp:cNvPr id="0" name=""/>
        <dsp:cNvSpPr/>
      </dsp:nvSpPr>
      <dsp:spPr>
        <a:xfrm>
          <a:off x="3734184"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Declarative elements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Partially trusted code service still included for limited server side support</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Hosted in isolated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Limited server side SharePoint API access</a:t>
          </a:r>
          <a:endParaRPr lang="en-US" sz="2000" kern="1200" dirty="0">
            <a:latin typeface="Segoe UI" pitchFamily="34" charset="0"/>
            <a:ea typeface="Segoe UI" pitchFamily="34" charset="0"/>
            <a:cs typeface="Segoe UI" pitchFamily="34" charset="0"/>
          </a:endParaRPr>
        </a:p>
      </dsp:txBody>
      <dsp:txXfrm>
        <a:off x="3734184" y="683318"/>
        <a:ext cx="3272656" cy="3293999"/>
      </dsp:txXfrm>
    </dsp:sp>
    <dsp:sp modelId="{30BD99D3-91C9-47CE-8CDD-B244DF80A3D1}">
      <dsp:nvSpPr>
        <dsp:cNvPr id="0" name=""/>
        <dsp:cNvSpPr/>
      </dsp:nvSpPr>
      <dsp:spPr>
        <a:xfrm>
          <a:off x="7465012" y="107318"/>
          <a:ext cx="3272656" cy="576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Segoe UI" pitchFamily="34" charset="0"/>
              <a:ea typeface="Segoe UI" pitchFamily="34" charset="0"/>
              <a:cs typeface="Segoe UI" pitchFamily="34" charset="0"/>
            </a:rPr>
            <a:t>SP Apps</a:t>
          </a:r>
          <a:endParaRPr lang="en-US" sz="2000" kern="1200" dirty="0">
            <a:latin typeface="Segoe UI" pitchFamily="34" charset="0"/>
            <a:ea typeface="Segoe UI" pitchFamily="34" charset="0"/>
            <a:cs typeface="Segoe UI" pitchFamily="34" charset="0"/>
          </a:endParaRPr>
        </a:p>
      </dsp:txBody>
      <dsp:txXfrm>
        <a:off x="7465012" y="107318"/>
        <a:ext cx="3272656" cy="576000"/>
      </dsp:txXfrm>
    </dsp:sp>
    <dsp:sp modelId="{8BE1DD3E-3025-49F8-B195-40AD3402D91D}">
      <dsp:nvSpPr>
        <dsp:cNvPr id="0" name=""/>
        <dsp:cNvSpPr/>
      </dsp:nvSpPr>
      <dsp:spPr>
        <a:xfrm>
          <a:off x="7465012" y="683318"/>
          <a:ext cx="3272656" cy="329399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New Apps model</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Deployed from corporate catalog or SharePoint store</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Manage permission and licenses specifically</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Simple install and upgrade process</a:t>
          </a:r>
          <a:endParaRPr lang="en-US" sz="2000" kern="1200" dirty="0">
            <a:latin typeface="Segoe UI" pitchFamily="34" charset="0"/>
            <a:ea typeface="Segoe UI" pitchFamily="34" charset="0"/>
            <a:cs typeface="Segoe UI" pitchFamily="34" charset="0"/>
          </a:endParaRPr>
        </a:p>
        <a:p>
          <a:pPr marL="228600" lvl="1" indent="-228600" algn="l" defTabSz="889000">
            <a:lnSpc>
              <a:spcPct val="90000"/>
            </a:lnSpc>
            <a:spcBef>
              <a:spcPct val="0"/>
            </a:spcBef>
            <a:spcAft>
              <a:spcPct val="15000"/>
            </a:spcAft>
            <a:buChar char="••"/>
          </a:pPr>
          <a:r>
            <a:rPr lang="en-US" sz="2000" kern="1200" dirty="0" smtClean="0">
              <a:latin typeface="Segoe UI" pitchFamily="34" charset="0"/>
              <a:ea typeface="Segoe UI" pitchFamily="34" charset="0"/>
              <a:cs typeface="Segoe UI" pitchFamily="34" charset="0"/>
            </a:rPr>
            <a:t>Preferred option</a:t>
          </a:r>
          <a:endParaRPr lang="en-US" sz="2000" kern="1200" dirty="0">
            <a:latin typeface="Segoe UI" pitchFamily="34" charset="0"/>
            <a:ea typeface="Segoe UI" pitchFamily="34" charset="0"/>
            <a:cs typeface="Segoe UI" pitchFamily="34" charset="0"/>
          </a:endParaRPr>
        </a:p>
      </dsp:txBody>
      <dsp:txXfrm>
        <a:off x="7465012" y="683318"/>
        <a:ext cx="3272656" cy="3293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A3F9B-4D46-4530-9E83-A62BAA69CB9B}">
      <dsp:nvSpPr>
        <dsp:cNvPr id="0" name=""/>
        <dsp:cNvSpPr/>
      </dsp:nvSpPr>
      <dsp:spPr>
        <a:xfrm>
          <a:off x="3020" y="170129"/>
          <a:ext cx="2944579"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Classic - Full trust solutions</a:t>
          </a:r>
          <a:endParaRPr lang="en-GB" sz="1700" kern="1200" dirty="0"/>
        </a:p>
      </dsp:txBody>
      <dsp:txXfrm>
        <a:off x="3020" y="170129"/>
        <a:ext cx="2944579" cy="489600"/>
      </dsp:txXfrm>
    </dsp:sp>
    <dsp:sp modelId="{3A15AC8A-2510-45DC-A758-E9EF78695F05}">
      <dsp:nvSpPr>
        <dsp:cNvPr id="0" name=""/>
        <dsp:cNvSpPr/>
      </dsp:nvSpPr>
      <dsp:spPr>
        <a:xfrm>
          <a:off x="3020" y="659729"/>
          <a:ext cx="2944579" cy="35465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ISV solutions</a:t>
          </a:r>
          <a:endParaRPr lang="en-US" sz="1700" kern="1200" dirty="0"/>
        </a:p>
        <a:p>
          <a:pPr marL="171450" lvl="1" indent="-171450" algn="l" defTabSz="755650">
            <a:lnSpc>
              <a:spcPct val="90000"/>
            </a:lnSpc>
            <a:spcBef>
              <a:spcPct val="0"/>
            </a:spcBef>
            <a:spcAft>
              <a:spcPct val="15000"/>
            </a:spcAft>
            <a:buChar char="••"/>
          </a:pPr>
          <a:r>
            <a:rPr lang="en-US" sz="1700" kern="1200" dirty="0" smtClean="0"/>
            <a:t>Platform level customizations to on-premises</a:t>
          </a:r>
          <a:endParaRPr lang="en-US" sz="1700" kern="1200" dirty="0"/>
        </a:p>
        <a:p>
          <a:pPr marL="171450" lvl="1" indent="-171450" algn="l" defTabSz="755650">
            <a:lnSpc>
              <a:spcPct val="90000"/>
            </a:lnSpc>
            <a:spcBef>
              <a:spcPct val="0"/>
            </a:spcBef>
            <a:spcAft>
              <a:spcPct val="15000"/>
            </a:spcAft>
            <a:buChar char="••"/>
          </a:pPr>
          <a:r>
            <a:rPr lang="en-US" sz="1700" kern="1200" dirty="0" smtClean="0"/>
            <a:t>Custom service applications</a:t>
          </a:r>
          <a:endParaRPr lang="en-US" sz="1700" kern="1200" dirty="0"/>
        </a:p>
        <a:p>
          <a:pPr marL="171450" lvl="1" indent="-171450" algn="l" defTabSz="755650">
            <a:lnSpc>
              <a:spcPct val="90000"/>
            </a:lnSpc>
            <a:spcBef>
              <a:spcPct val="0"/>
            </a:spcBef>
            <a:spcAft>
              <a:spcPct val="15000"/>
            </a:spcAft>
            <a:buChar char="••"/>
          </a:pPr>
          <a:r>
            <a:rPr lang="en-US" sz="1700" kern="1200" dirty="0" smtClean="0"/>
            <a:t>Custom WCF services</a:t>
          </a:r>
          <a:endParaRPr lang="en-US" sz="1700" kern="1200" dirty="0"/>
        </a:p>
        <a:p>
          <a:pPr marL="171450" lvl="1" indent="-171450" algn="l" defTabSz="755650">
            <a:lnSpc>
              <a:spcPct val="90000"/>
            </a:lnSpc>
            <a:spcBef>
              <a:spcPct val="0"/>
            </a:spcBef>
            <a:spcAft>
              <a:spcPct val="15000"/>
            </a:spcAft>
            <a:buChar char="••"/>
          </a:pPr>
          <a:r>
            <a:rPr lang="en-US" sz="1700" kern="1200" dirty="0" smtClean="0"/>
            <a:t>SharePoint customizations, not customer-specific customizations</a:t>
          </a:r>
          <a:endParaRPr lang="en-US" sz="1700" kern="1200" dirty="0"/>
        </a:p>
      </dsp:txBody>
      <dsp:txXfrm>
        <a:off x="3020" y="659729"/>
        <a:ext cx="2944579" cy="3546540"/>
      </dsp:txXfrm>
    </dsp:sp>
    <dsp:sp modelId="{DD302DE4-3840-42E7-95C9-2FE54BEF1916}">
      <dsp:nvSpPr>
        <dsp:cNvPr id="0" name=""/>
        <dsp:cNvSpPr/>
      </dsp:nvSpPr>
      <dsp:spPr>
        <a:xfrm>
          <a:off x="3359841" y="170129"/>
          <a:ext cx="2944579"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Client Side Solutions</a:t>
          </a:r>
          <a:endParaRPr lang="en-US" sz="1700" kern="1200" dirty="0"/>
        </a:p>
      </dsp:txBody>
      <dsp:txXfrm>
        <a:off x="3359841" y="170129"/>
        <a:ext cx="2944579" cy="489600"/>
      </dsp:txXfrm>
    </dsp:sp>
    <dsp:sp modelId="{4B2FE85E-D0AC-4CFE-95B1-11EE57A4664F}">
      <dsp:nvSpPr>
        <dsp:cNvPr id="0" name=""/>
        <dsp:cNvSpPr/>
      </dsp:nvSpPr>
      <dsp:spPr>
        <a:xfrm>
          <a:off x="3359841" y="659729"/>
          <a:ext cx="2944579" cy="35465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Server side controls as JavaScript on page layouts and master pages</a:t>
          </a:r>
          <a:endParaRPr lang="en-US" sz="1700" kern="1200" dirty="0"/>
        </a:p>
        <a:p>
          <a:pPr marL="171450" lvl="1" indent="-171450" algn="l" defTabSz="755650">
            <a:lnSpc>
              <a:spcPct val="90000"/>
            </a:lnSpc>
            <a:spcBef>
              <a:spcPct val="0"/>
            </a:spcBef>
            <a:spcAft>
              <a:spcPct val="15000"/>
            </a:spcAft>
            <a:buChar char="••"/>
          </a:pPr>
          <a:r>
            <a:rPr lang="en-US" sz="1700" kern="1200" dirty="0" smtClean="0"/>
            <a:t>Remote provisioning for elements</a:t>
          </a:r>
          <a:endParaRPr lang="en-US" sz="1700" kern="1200" dirty="0"/>
        </a:p>
        <a:p>
          <a:pPr marL="171450" lvl="1" indent="-171450" algn="l" defTabSz="755650">
            <a:lnSpc>
              <a:spcPct val="90000"/>
            </a:lnSpc>
            <a:spcBef>
              <a:spcPct val="0"/>
            </a:spcBef>
            <a:spcAft>
              <a:spcPct val="15000"/>
            </a:spcAft>
            <a:buChar char="••"/>
          </a:pPr>
          <a:r>
            <a:rPr lang="en-US" sz="1700" kern="1200" dirty="0" smtClean="0"/>
            <a:t>Embracing un-ghosted model</a:t>
          </a:r>
          <a:endParaRPr lang="en-US" sz="1700" kern="1200" dirty="0"/>
        </a:p>
        <a:p>
          <a:pPr marL="171450" lvl="1" indent="-171450" algn="l" defTabSz="755650">
            <a:lnSpc>
              <a:spcPct val="90000"/>
            </a:lnSpc>
            <a:spcBef>
              <a:spcPct val="0"/>
            </a:spcBef>
            <a:spcAft>
              <a:spcPct val="15000"/>
            </a:spcAft>
            <a:buChar char="••"/>
          </a:pPr>
          <a:r>
            <a:rPr lang="en-US" sz="1700" kern="1200" dirty="0" smtClean="0"/>
            <a:t>SP App dimension with provider-hosted apps to provide new capabilities</a:t>
          </a:r>
          <a:endParaRPr lang="en-US" sz="1700" kern="1200" dirty="0"/>
        </a:p>
        <a:p>
          <a:pPr marL="171450" lvl="1" indent="-171450" algn="l" defTabSz="755650">
            <a:lnSpc>
              <a:spcPct val="90000"/>
            </a:lnSpc>
            <a:spcBef>
              <a:spcPct val="0"/>
            </a:spcBef>
            <a:spcAft>
              <a:spcPct val="15000"/>
            </a:spcAft>
            <a:buChar char="••"/>
          </a:pPr>
          <a:r>
            <a:rPr lang="en-US" sz="1700" kern="1200" dirty="0" smtClean="0"/>
            <a:t>Customer-specific customizations</a:t>
          </a:r>
          <a:endParaRPr lang="en-US" sz="1700" kern="1200" dirty="0"/>
        </a:p>
      </dsp:txBody>
      <dsp:txXfrm>
        <a:off x="3359841" y="659729"/>
        <a:ext cx="2944579" cy="3546540"/>
      </dsp:txXfrm>
    </dsp:sp>
    <dsp:sp modelId="{C94B0D99-2CF4-497D-8B40-CF4183231739}">
      <dsp:nvSpPr>
        <dsp:cNvPr id="0" name=""/>
        <dsp:cNvSpPr/>
      </dsp:nvSpPr>
      <dsp:spPr>
        <a:xfrm>
          <a:off x="6716662" y="170129"/>
          <a:ext cx="2944579"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t>SP Apps</a:t>
          </a:r>
          <a:endParaRPr lang="en-US" sz="1700" kern="1200" dirty="0"/>
        </a:p>
      </dsp:txBody>
      <dsp:txXfrm>
        <a:off x="6716662" y="170129"/>
        <a:ext cx="2944579" cy="489600"/>
      </dsp:txXfrm>
    </dsp:sp>
    <dsp:sp modelId="{22C94901-0C8C-4293-B3C7-AD9539811B03}">
      <dsp:nvSpPr>
        <dsp:cNvPr id="0" name=""/>
        <dsp:cNvSpPr/>
      </dsp:nvSpPr>
      <dsp:spPr>
        <a:xfrm>
          <a:off x="6716662" y="659729"/>
          <a:ext cx="2944579" cy="35465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App catalog based solution</a:t>
          </a:r>
          <a:endParaRPr lang="en-US" sz="1700" kern="1200" dirty="0"/>
        </a:p>
        <a:p>
          <a:pPr marL="171450" lvl="1" indent="-171450" algn="l" defTabSz="755650">
            <a:lnSpc>
              <a:spcPct val="90000"/>
            </a:lnSpc>
            <a:spcBef>
              <a:spcPct val="0"/>
            </a:spcBef>
            <a:spcAft>
              <a:spcPct val="15000"/>
            </a:spcAft>
            <a:buChar char="••"/>
          </a:pPr>
          <a:r>
            <a:rPr lang="en-US" sz="1700" kern="1200" dirty="0" smtClean="0"/>
            <a:t>Packaged reusable solutions built for specific functionality</a:t>
          </a:r>
          <a:endParaRPr lang="en-US" sz="1700" kern="1200" dirty="0"/>
        </a:p>
        <a:p>
          <a:pPr marL="171450" lvl="1" indent="-171450" algn="l" defTabSz="755650">
            <a:lnSpc>
              <a:spcPct val="90000"/>
            </a:lnSpc>
            <a:spcBef>
              <a:spcPct val="0"/>
            </a:spcBef>
            <a:spcAft>
              <a:spcPct val="15000"/>
            </a:spcAft>
            <a:buChar char="••"/>
          </a:pPr>
          <a:r>
            <a:rPr lang="en-US" sz="1700" kern="1200" dirty="0" smtClean="0"/>
            <a:t>Not only for marketplace or store, but also as platform for customer-specific customizations</a:t>
          </a: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6716662" y="659729"/>
        <a:ext cx="2944579" cy="35465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p>
          <a:p>
            <a:r>
              <a:rPr lang="en-US"/>
              <a:t>Time:18:00 </a:t>
            </a:r>
            <a:r>
              <a:rPr lang="en-US" dirty="0"/>
              <a:t/>
            </a:r>
            <a:br>
              <a:rPr lang="en-US" dirty="0"/>
            </a:br>
            <a:endParaRPr lang="en-US" baseline="0" dirty="0"/>
          </a:p>
        </p:txBody>
      </p:sp>
      <p:sp>
        <p:nvSpPr>
          <p:cNvPr id="4" name="Slide Number Placeholder 3"/>
          <p:cNvSpPr>
            <a:spLocks noGrp="1"/>
          </p:cNvSpPr>
          <p:nvPr>
            <p:ph type="sldNum" sz="quarter" idx="10"/>
          </p:nvPr>
        </p:nvSpPr>
        <p:spPr/>
        <p:txBody>
          <a:bodyPr/>
          <a:lstStyle/>
          <a:p>
            <a:fld id="{69A3D4EF-FC77-4542-8C22-63DD037305B0}" type="slidenum">
              <a:rPr lang="en-US" smtClean="0"/>
              <a:t>11</a:t>
            </a:fld>
            <a:endParaRPr lang="en-US" dirty="0"/>
          </a:p>
        </p:txBody>
      </p:sp>
    </p:spTree>
    <p:extLst>
      <p:ext uri="{BB962C8B-B14F-4D97-AF65-F5344CB8AC3E}">
        <p14:creationId xmlns:p14="http://schemas.microsoft.com/office/powerpoint/2010/main" val="355347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176035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aseline="0" dirty="0"/>
          </a:p>
          <a:p>
            <a:r>
              <a:rPr lang="en-US" b="1" baseline="0" dirty="0"/>
              <a:t>Time</a:t>
            </a:r>
            <a:r>
              <a:rPr lang="en-US" b="1" baseline="0"/>
              <a:t>: </a:t>
            </a:r>
            <a:r>
              <a:rPr lang="en-US" b="1" smtClean="0"/>
              <a:t>25:00</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7492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a:t>Vesa</a:t>
            </a:r>
          </a:p>
          <a:p>
            <a:r>
              <a:rPr lang="en-US"/>
              <a:t>Time: 26:00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79F84F64-45F0-4E0A-8DEB-31B3AB891848}" type="slidenum">
              <a:rPr lang="en-US" smtClean="0"/>
              <a:t>15</a:t>
            </a:fld>
            <a:endParaRPr lang="en-US"/>
          </a:p>
        </p:txBody>
      </p:sp>
    </p:spTree>
    <p:extLst>
      <p:ext uri="{BB962C8B-B14F-4D97-AF65-F5344CB8AC3E}">
        <p14:creationId xmlns:p14="http://schemas.microsoft.com/office/powerpoint/2010/main" val="282490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a:t>
            </a:r>
            <a:r>
              <a:rPr lang="en-US" smtClean="0"/>
              <a:t>28:00</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3206757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Steve</a:t>
            </a:r>
            <a:endParaRPr lang="en-US" b="0" dirty="0"/>
          </a:p>
          <a:p>
            <a:r>
              <a:rPr lang="en-US" b="1" dirty="0"/>
              <a:t>Time</a:t>
            </a:r>
            <a:r>
              <a:rPr lang="en-US" b="1"/>
              <a:t>: </a:t>
            </a:r>
            <a:r>
              <a:rPr lang="en-US" b="1" smtClean="0"/>
              <a:t>29</a:t>
            </a:r>
            <a:endParaRPr lang="en-US" b="0"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98E787-E44A-4C78-AF0F-854F51A8626E}"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9897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mtClean="0"/>
              <a:t>Steve</a:t>
            </a:r>
            <a:endParaRPr lang="en-US" dirty="0"/>
          </a:p>
          <a:p>
            <a:r>
              <a:rPr lang="en-US" dirty="0"/>
              <a:t>Time</a:t>
            </a:r>
            <a:r>
              <a:rPr lang="en-US"/>
              <a:t>: </a:t>
            </a:r>
            <a:r>
              <a:rPr lang="en-US" smtClean="0"/>
              <a:t>30:00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18</a:t>
            </a:fld>
            <a:endParaRPr lang="en-US"/>
          </a:p>
        </p:txBody>
      </p:sp>
    </p:spTree>
    <p:extLst>
      <p:ext uri="{BB962C8B-B14F-4D97-AF65-F5344CB8AC3E}">
        <p14:creationId xmlns:p14="http://schemas.microsoft.com/office/powerpoint/2010/main" val="269660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a:t>
            </a:r>
            <a:r>
              <a:rPr lang="en-US" baseline="0"/>
              <a:t> </a:t>
            </a:r>
            <a:r>
              <a:rPr lang="en-US" smtClean="0"/>
              <a:t>31:00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19</a:t>
            </a:fld>
            <a:endParaRPr lang="en-US"/>
          </a:p>
        </p:txBody>
      </p:sp>
    </p:spTree>
    <p:extLst>
      <p:ext uri="{BB962C8B-B14F-4D97-AF65-F5344CB8AC3E}">
        <p14:creationId xmlns:p14="http://schemas.microsoft.com/office/powerpoint/2010/main" val="384291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33</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5938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 to app model and transformation</a:t>
            </a:r>
          </a:p>
          <a:p>
            <a:pPr lvl="1"/>
            <a:r>
              <a:rPr lang="en-US" dirty="0" smtClean="0"/>
              <a:t>Technical introduction</a:t>
            </a:r>
          </a:p>
          <a:p>
            <a:pPr lvl="1"/>
            <a:r>
              <a:rPr lang="en-US" dirty="0" smtClean="0"/>
              <a:t>Why not farm solutions (full trust code) or sandbox solutions?</a:t>
            </a:r>
            <a:endParaRPr lang="en-GB" dirty="0" smtClean="0"/>
          </a:p>
          <a:p>
            <a:r>
              <a:rPr lang="en-GB" dirty="0" smtClean="0"/>
              <a:t>Recommendations for app model implementations</a:t>
            </a:r>
          </a:p>
          <a:p>
            <a:pPr lvl="1"/>
            <a:r>
              <a:rPr lang="en-US" dirty="0" smtClean="0"/>
              <a:t>Process and approach</a:t>
            </a:r>
            <a:endParaRPr lang="en-GB" dirty="0" smtClean="0"/>
          </a:p>
          <a:p>
            <a:r>
              <a:rPr lang="en-GB" dirty="0" smtClean="0"/>
              <a:t>What to consider in existing farm solutions</a:t>
            </a:r>
          </a:p>
          <a:p>
            <a:pPr lvl="1"/>
            <a:r>
              <a:rPr lang="en-US" dirty="0" smtClean="0"/>
              <a:t>If you still write farm solutions, what should you consider to make future transformation easier?</a:t>
            </a:r>
            <a:endParaRPr lang="en-GB" dirty="0" smtClean="0"/>
          </a:p>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99073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35</a:t>
            </a:r>
            <a:endParaRPr lang="en-US" dirty="0"/>
          </a:p>
        </p:txBody>
      </p:sp>
    </p:spTree>
    <p:extLst>
      <p:ext uri="{BB962C8B-B14F-4D97-AF65-F5344CB8AC3E}">
        <p14:creationId xmlns:p14="http://schemas.microsoft.com/office/powerpoint/2010/main" val="386414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mtClean="0"/>
              <a:t>Steve</a:t>
            </a:r>
            <a:endParaRPr lang="en-US" dirty="0"/>
          </a:p>
          <a:p>
            <a:r>
              <a:rPr lang="en-US" dirty="0"/>
              <a:t>Time</a:t>
            </a:r>
            <a:r>
              <a:rPr lang="en-US"/>
              <a:t>: </a:t>
            </a:r>
            <a:r>
              <a:rPr lang="en-US" smtClean="0"/>
              <a:t>37</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22</a:t>
            </a:fld>
            <a:endParaRPr lang="en-US"/>
          </a:p>
        </p:txBody>
      </p:sp>
    </p:spTree>
    <p:extLst>
      <p:ext uri="{BB962C8B-B14F-4D97-AF65-F5344CB8AC3E}">
        <p14:creationId xmlns:p14="http://schemas.microsoft.com/office/powerpoint/2010/main" val="1682938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smtClean="0"/>
              <a:t>Vesa:</a:t>
            </a:r>
            <a:endParaRPr lang="en-US" dirty="0"/>
          </a:p>
          <a:p>
            <a:r>
              <a:rPr lang="en-US" dirty="0"/>
              <a:t>Time</a:t>
            </a:r>
            <a:r>
              <a:rPr lang="en-US"/>
              <a:t>: </a:t>
            </a:r>
            <a:r>
              <a:rPr lang="en-US" smtClean="0"/>
              <a:t>38</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23</a:t>
            </a:fld>
            <a:endParaRPr lang="en-US"/>
          </a:p>
        </p:txBody>
      </p:sp>
    </p:spTree>
    <p:extLst>
      <p:ext uri="{BB962C8B-B14F-4D97-AF65-F5344CB8AC3E}">
        <p14:creationId xmlns:p14="http://schemas.microsoft.com/office/powerpoint/2010/main" val="334768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a:t>Steve</a:t>
            </a:r>
            <a:r>
              <a:rPr lang="en-US" b="1"/>
              <a:t/>
            </a:r>
            <a:br>
              <a:rPr lang="en-US" b="1"/>
            </a:br>
            <a:r>
              <a:rPr lang="en-US" b="1" baseline="0" smtClean="0"/>
              <a:t>Time</a:t>
            </a:r>
            <a:r>
              <a:rPr lang="en-US" b="1" baseline="0"/>
              <a:t>: </a:t>
            </a:r>
            <a:r>
              <a:rPr lang="en-US" b="1" smtClean="0"/>
              <a:t>39</a:t>
            </a:r>
            <a:endParaRPr lang="en-US" b="1" dirty="0"/>
          </a:p>
          <a:p>
            <a:r>
              <a:rPr lang="en-US" dirty="0"/>
              <a:t/>
            </a:r>
            <a:br>
              <a:rPr lang="en-US" dirty="0"/>
            </a:br>
            <a:endParaRPr lang="en-US" dirty="0"/>
          </a:p>
          <a:p>
            <a:r>
              <a:rPr lang="en-US" dirty="0"/>
              <a:t>Eray said we are sorry about that one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24</a:t>
            </a:fld>
            <a:endParaRPr lang="en-US"/>
          </a:p>
        </p:txBody>
      </p:sp>
    </p:spTree>
    <p:extLst>
      <p:ext uri="{BB962C8B-B14F-4D97-AF65-F5344CB8AC3E}">
        <p14:creationId xmlns:p14="http://schemas.microsoft.com/office/powerpoint/2010/main" val="35441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Vesa</a:t>
            </a:r>
            <a:endParaRPr lang="en-US" dirty="0"/>
          </a:p>
          <a:p>
            <a:r>
              <a:rPr lang="en-US" b="1" dirty="0"/>
              <a:t>Time</a:t>
            </a:r>
            <a:r>
              <a:rPr lang="en-US" b="1"/>
              <a:t>: </a:t>
            </a:r>
            <a:r>
              <a:rPr lang="en-US" b="1" smtClean="0"/>
              <a:t>40</a:t>
            </a:r>
            <a:endParaRPr lang="en-US" b="0" baseline="0" dirty="0"/>
          </a:p>
          <a:p>
            <a:r>
              <a:rPr lang="en-US" dirty="0"/>
              <a:t/>
            </a:r>
            <a:br>
              <a:rPr lang="en-US" dirty="0"/>
            </a:br>
            <a:endParaRPr lang="en-US" b="0" baseline="0" dirty="0"/>
          </a:p>
          <a:p>
            <a:r>
              <a:rPr lang="en-US" b="0" baseline="0" dirty="0"/>
              <a:t>How many times have you had to work with </a:t>
            </a:r>
            <a:r>
              <a:rPr lang="en-US" b="0" baseline="0" dirty="0" err="1"/>
              <a:t>Javascript</a:t>
            </a:r>
            <a:r>
              <a:rPr lang="en-US" b="0" baseline="0" dirty="0"/>
              <a:t>/HTML </a:t>
            </a:r>
            <a:r>
              <a:rPr lang="en-US" b="0" baseline="0" dirty="0" err="1"/>
              <a:t>devs</a:t>
            </a:r>
            <a:r>
              <a:rPr lang="en-US" b="0" baseline="0" dirty="0"/>
              <a:t> to carve up their solution sot be </a:t>
            </a:r>
            <a:r>
              <a:rPr lang="en-US" b="0" baseline="0" dirty="0" err="1"/>
              <a:t>SharePointy</a:t>
            </a:r>
            <a:r>
              <a:rPr lang="en-US" b="0" baseline="0" dirty="0"/>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1B1C3CF-4C73-4356-AF83-F826DFCF8776}" type="datetime1">
              <a:rPr lang="en-US" smtClean="0"/>
              <a:t>2/9/2015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229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2056812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14516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33955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153564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6890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2/9/2015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2/9/2015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6</a:t>
            </a:fld>
            <a:endParaRPr lang="en-US"/>
          </a:p>
        </p:txBody>
      </p:sp>
    </p:spTree>
    <p:extLst>
      <p:ext uri="{BB962C8B-B14F-4D97-AF65-F5344CB8AC3E}">
        <p14:creationId xmlns:p14="http://schemas.microsoft.com/office/powerpoint/2010/main" val="385220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50036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401678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89234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mtClean="0"/>
              <a:t>Steve</a:t>
            </a:r>
            <a:endParaRPr lang="en-US" dirty="0"/>
          </a:p>
          <a:p>
            <a:r>
              <a:rPr lang="en-US" dirty="0"/>
              <a:t>Time</a:t>
            </a:r>
            <a:r>
              <a:rPr lang="en-US"/>
              <a:t>: </a:t>
            </a:r>
            <a:r>
              <a:rPr lang="en-US" dirty="0"/>
              <a:t>16:00</a:t>
            </a:r>
            <a:r>
              <a:rPr lang="en-US"/>
              <a:t> </a:t>
            </a:r>
            <a:br>
              <a:rPr lang="en-US"/>
            </a:br>
            <a:endParaRPr lang="en-US" dirty="0"/>
          </a:p>
        </p:txBody>
      </p:sp>
    </p:spTree>
    <p:extLst>
      <p:ext uri="{BB962C8B-B14F-4D97-AF65-F5344CB8AC3E}">
        <p14:creationId xmlns:p14="http://schemas.microsoft.com/office/powerpoint/2010/main" val="526614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51989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509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956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Slide Purple">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2938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Green">
    <p:bg>
      <p:bgPr>
        <a:solidFill>
          <a:schemeClr val="accent3"/>
        </a:solidFill>
        <a:effectLst/>
      </p:bgPr>
    </p:bg>
    <p:spTree>
      <p:nvGrpSpPr>
        <p:cNvPr id="1" name=""/>
        <p:cNvGrpSpPr/>
        <p:nvPr/>
      </p:nvGrpSpPr>
      <p:grpSpPr>
        <a:xfrm>
          <a:off x="0" y="0"/>
          <a:ext cx="0" cy="0"/>
          <a:chOff x="0" y="0"/>
          <a:chExt cx="0" cy="0"/>
        </a:xfrm>
      </p:grpSpPr>
      <p:sp>
        <p:nvSpPr>
          <p:cNvPr id="3" name="TextBox 2"/>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088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tx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710295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 id="2147484298" r:id="rId3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2.xml"/><Relationship Id="rId5" Type="http://schemas.openxmlformats.org/officeDocument/2006/relationships/tags" Target="../tags/tag5.xml"/><Relationship Id="rId4"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8.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9.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9.emf"/><Relationship Id="rId7" Type="http://schemas.openxmlformats.org/officeDocument/2006/relationships/image" Target="../media/image13.png"/><Relationship Id="rId12" Type="http://schemas.openxmlformats.org/officeDocument/2006/relationships/image" Target="../media/image17.png"/><Relationship Id="rId17" Type="http://schemas.microsoft.com/office/2007/relationships/hdphoto" Target="../media/hdphoto2.wdp"/><Relationship Id="rId2" Type="http://schemas.openxmlformats.org/officeDocument/2006/relationships/image" Target="../media/image8.png"/><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emf"/><Relationship Id="rId15" Type="http://schemas.openxmlformats.org/officeDocument/2006/relationships/image" Target="../media/image20.png"/><Relationship Id="rId10" Type="http://schemas.microsoft.com/office/2007/relationships/hdphoto" Target="../media/hdphoto1.wdp"/><Relationship Id="rId19"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apisandbox.msdn.microsoft.com/" TargetMode="External"/><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8.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hyperlink" Target="http://stackoverflow.com/questions/tagged/ms-offi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27.emf"/><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Introduction to app model transition</a:t>
            </a:r>
            <a:endParaRPr lang="en-US" dirty="0"/>
          </a:p>
        </p:txBody>
      </p:sp>
      <p:sp>
        <p:nvSpPr>
          <p:cNvPr id="2" name="Text Placeholder 1"/>
          <p:cNvSpPr>
            <a:spLocks noGrp="1"/>
          </p:cNvSpPr>
          <p:nvPr>
            <p:ph type="body" sz="quarter" idx="12"/>
          </p:nvPr>
        </p:nvSpPr>
        <p:spPr/>
        <p:txBody>
          <a:bodyPr/>
          <a:lstStyle/>
          <a:p>
            <a:r>
              <a:rPr lang="fi-FI" dirty="0" smtClean="0"/>
              <a:t>Name</a:t>
            </a:r>
            <a:endParaRPr lang="fi-FI" dirty="0" smtClean="0"/>
          </a:p>
          <a:p>
            <a:r>
              <a:rPr lang="fi-FI" dirty="0" smtClean="0"/>
              <a:t>Title</a:t>
            </a:r>
            <a:endParaRPr lang="fi-FI" dirty="0" smtClean="0"/>
          </a:p>
          <a:p>
            <a:r>
              <a:rPr lang="fi-FI"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799" smtClean="0"/>
              <a:t>Customization Development and Deployment Options</a:t>
            </a:r>
            <a:endParaRPr lang="en-US" sz="4799"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642864153"/>
              </p:ext>
            </p:extLst>
          </p:nvPr>
        </p:nvGraphicFramePr>
        <p:xfrm>
          <a:off x="771394" y="1747928"/>
          <a:ext cx="10741025" cy="408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a:solidFill>
                  <a:schemeClr val="tx1"/>
                </a:solidFill>
                <a:ea typeface="Segoe UI" pitchFamily="34" charset="0"/>
                <a:cs typeface="Segoe UI" pitchFamily="34" charset="0"/>
              </a:rPr>
              <a:t>Code behind Sandbox solutions deprecated</a:t>
            </a:r>
          </a:p>
        </p:txBody>
      </p:sp>
    </p:spTree>
    <p:extLst>
      <p:ext uri="{BB962C8B-B14F-4D97-AF65-F5344CB8AC3E}">
        <p14:creationId xmlns:p14="http://schemas.microsoft.com/office/powerpoint/2010/main" val="22212582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567" y="171088"/>
            <a:ext cx="11146110" cy="747702"/>
          </a:xfrm>
        </p:spPr>
        <p:txBody>
          <a:bodyPr>
            <a:normAutofit/>
          </a:bodyPr>
          <a:lstStyle/>
          <a:p>
            <a:r>
              <a:rPr lang="en-US" sz="4799" dirty="0"/>
              <a:t>Approaching app transformation</a:t>
            </a:r>
          </a:p>
        </p:txBody>
      </p:sp>
      <p:sp>
        <p:nvSpPr>
          <p:cNvPr id="16" name="Rectangle 15"/>
          <p:cNvSpPr/>
          <p:nvPr>
            <p:custDataLst>
              <p:tags r:id="rId1"/>
            </p:custDataLst>
          </p:nvPr>
        </p:nvSpPr>
        <p:spPr bwMode="auto">
          <a:xfrm>
            <a:off x="4869768" y="2323408"/>
            <a:ext cx="2058502" cy="5259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376" fontAlgn="base">
              <a:spcBef>
                <a:spcPct val="0"/>
              </a:spcBef>
              <a:spcAft>
                <a:spcPct val="0"/>
              </a:spcAft>
            </a:pPr>
            <a:r>
              <a:rPr lang="en-US" sz="1699"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Planning</a:t>
            </a:r>
          </a:p>
        </p:txBody>
      </p:sp>
      <p:sp>
        <p:nvSpPr>
          <p:cNvPr id="17" name="Rectangle 16"/>
          <p:cNvSpPr/>
          <p:nvPr>
            <p:custDataLst>
              <p:tags r:id="rId2"/>
            </p:custDataLst>
          </p:nvPr>
        </p:nvSpPr>
        <p:spPr bwMode="auto">
          <a:xfrm>
            <a:off x="316501" y="2322999"/>
            <a:ext cx="2058502" cy="5259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376" fontAlgn="base">
              <a:spcBef>
                <a:spcPct val="0"/>
              </a:spcBef>
              <a:spcAft>
                <a:spcPct val="0"/>
              </a:spcAft>
            </a:pPr>
            <a:r>
              <a:rPr lang="en-US" sz="1699"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p>
        </p:txBody>
      </p:sp>
      <p:sp>
        <p:nvSpPr>
          <p:cNvPr id="18" name="Rectangle 17"/>
          <p:cNvSpPr/>
          <p:nvPr>
            <p:custDataLst>
              <p:tags r:id="rId3"/>
            </p:custDataLst>
          </p:nvPr>
        </p:nvSpPr>
        <p:spPr bwMode="auto">
          <a:xfrm>
            <a:off x="2586254" y="2322999"/>
            <a:ext cx="2058502" cy="525966"/>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376" fontAlgn="base">
              <a:spcBef>
                <a:spcPct val="0"/>
              </a:spcBef>
              <a:spcAft>
                <a:spcPct val="0"/>
              </a:spcAft>
            </a:pPr>
            <a:r>
              <a:rPr lang="en-US" sz="1699"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p>
        </p:txBody>
      </p:sp>
      <p:sp>
        <p:nvSpPr>
          <p:cNvPr id="5" name="Rectangle 4"/>
          <p:cNvSpPr/>
          <p:nvPr/>
        </p:nvSpPr>
        <p:spPr bwMode="auto">
          <a:xfrm>
            <a:off x="315567" y="2848965"/>
            <a:ext cx="2051993" cy="176798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Obtain proper understanding on the app model </a:t>
            </a:r>
          </a:p>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Hosting decisions</a:t>
            </a:r>
          </a:p>
          <a:p>
            <a:pPr marL="285664" indent="-285664" defTabSz="913825" fontAlgn="base">
              <a:spcBef>
                <a:spcPct val="0"/>
              </a:spcBef>
              <a:spcAft>
                <a:spcPct val="0"/>
              </a:spcAft>
              <a:buFont typeface="Arial" panose="020B0604020202020204" pitchFamily="34" charset="0"/>
              <a:buChar char="•"/>
            </a:pPr>
            <a:endPar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endParaRPr>
          </a:p>
        </p:txBody>
      </p:sp>
      <p:sp>
        <p:nvSpPr>
          <p:cNvPr id="32" name="Rectangle 31"/>
          <p:cNvSpPr/>
          <p:nvPr/>
        </p:nvSpPr>
        <p:spPr bwMode="auto">
          <a:xfrm>
            <a:off x="2592572" y="2841564"/>
            <a:ext cx="2045557" cy="176798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marL="285664" indent="-285664" defTabSz="913825" fontAlgn="base">
              <a:spcBef>
                <a:spcPct val="0"/>
              </a:spcBef>
              <a:spcAft>
                <a:spcPct val="0"/>
              </a:spcAft>
              <a:buFont typeface="Arial" panose="020B0604020202020204" pitchFamily="34" charset="0"/>
              <a:buChar char="•"/>
            </a:pPr>
            <a:r>
              <a:rPr lang="en-US" sz="14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Solution package assessment one by one</a:t>
            </a:r>
          </a:p>
          <a:p>
            <a:pPr marL="285664" indent="-285664" defTabSz="913825" fontAlgn="base">
              <a:spcBef>
                <a:spcPct val="0"/>
              </a:spcBef>
              <a:spcAft>
                <a:spcPct val="0"/>
              </a:spcAft>
              <a:buFont typeface="Arial" panose="020B0604020202020204" pitchFamily="34" charset="0"/>
              <a:buChar char="•"/>
            </a:pPr>
            <a:r>
              <a:rPr lang="en-US" sz="14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Can be partly automated with existing tooling</a:t>
            </a:r>
          </a:p>
          <a:p>
            <a:pPr marL="285664" indent="-285664" defTabSz="913825" fontAlgn="base">
              <a:spcBef>
                <a:spcPct val="0"/>
              </a:spcBef>
              <a:spcAft>
                <a:spcPct val="0"/>
              </a:spcAft>
              <a:buFont typeface="Arial" panose="020B0604020202020204" pitchFamily="34" charset="0"/>
              <a:buChar char="•"/>
            </a:pPr>
            <a:r>
              <a:rPr lang="en-US" sz="14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Analyze requirements</a:t>
            </a:r>
          </a:p>
        </p:txBody>
      </p:sp>
      <p:sp>
        <p:nvSpPr>
          <p:cNvPr id="33" name="Rectangle 32"/>
          <p:cNvSpPr/>
          <p:nvPr/>
        </p:nvSpPr>
        <p:spPr bwMode="auto">
          <a:xfrm>
            <a:off x="4878665" y="2849374"/>
            <a:ext cx="2044373" cy="176798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Initial high level planning based on functional and business requirements</a:t>
            </a:r>
          </a:p>
        </p:txBody>
      </p:sp>
      <p:sp>
        <p:nvSpPr>
          <p:cNvPr id="15" name="Rectangle 14"/>
          <p:cNvSpPr/>
          <p:nvPr>
            <p:custDataLst>
              <p:tags r:id="rId4"/>
            </p:custDataLst>
          </p:nvPr>
        </p:nvSpPr>
        <p:spPr bwMode="auto">
          <a:xfrm>
            <a:off x="7578197" y="2324639"/>
            <a:ext cx="2058322" cy="5336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376" fontAlgn="base">
              <a:spcBef>
                <a:spcPct val="0"/>
              </a:spcBef>
              <a:spcAft>
                <a:spcPct val="0"/>
              </a:spcAft>
            </a:pPr>
            <a:r>
              <a:rPr lang="en-US" sz="1699"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p>
        </p:txBody>
      </p:sp>
      <p:sp>
        <p:nvSpPr>
          <p:cNvPr id="23" name="Rectangle 22"/>
          <p:cNvSpPr/>
          <p:nvPr>
            <p:custDataLst>
              <p:tags r:id="rId5"/>
            </p:custDataLst>
          </p:nvPr>
        </p:nvSpPr>
        <p:spPr bwMode="auto">
          <a:xfrm>
            <a:off x="9868129" y="2324639"/>
            <a:ext cx="2043273" cy="533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376" fontAlgn="base">
              <a:spcBef>
                <a:spcPct val="0"/>
              </a:spcBef>
              <a:spcAft>
                <a:spcPct val="0"/>
              </a:spcAft>
            </a:pPr>
            <a:r>
              <a:rPr lang="en-US" sz="1699"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p>
        </p:txBody>
      </p:sp>
      <p:sp>
        <p:nvSpPr>
          <p:cNvPr id="34" name="Rectangle 33"/>
          <p:cNvSpPr/>
          <p:nvPr/>
        </p:nvSpPr>
        <p:spPr bwMode="auto">
          <a:xfrm>
            <a:off x="7583612" y="2850373"/>
            <a:ext cx="2045258" cy="179372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Detailed technical planning</a:t>
            </a:r>
          </a:p>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Actual development and testing based on previous steps</a:t>
            </a:r>
          </a:p>
        </p:txBody>
      </p:sp>
      <p:sp>
        <p:nvSpPr>
          <p:cNvPr id="35" name="Rectangle 34"/>
          <p:cNvSpPr/>
          <p:nvPr/>
        </p:nvSpPr>
        <p:spPr bwMode="auto">
          <a:xfrm>
            <a:off x="9874662" y="2856544"/>
            <a:ext cx="2030298" cy="179372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Deployment of apps</a:t>
            </a:r>
          </a:p>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Transforming content</a:t>
            </a:r>
          </a:p>
          <a:p>
            <a:pPr marL="285664" indent="-285664" defTabSz="913825" fontAlgn="base">
              <a:spcBef>
                <a:spcPct val="0"/>
              </a:spcBef>
              <a:spcAft>
                <a:spcPct val="0"/>
              </a:spcAft>
              <a:buFont typeface="Arial" panose="020B0604020202020204" pitchFamily="34" charset="0"/>
              <a:buChar char="•"/>
            </a:pPr>
            <a:r>
              <a:rPr lang="en-US" sz="1600" dirty="0">
                <a:solidFill>
                  <a:schemeClr val="tx1">
                    <a:lumMod val="75000"/>
                    <a:lumOff val="25000"/>
                  </a:schemeClr>
                </a:solidFill>
                <a:latin typeface="Segoe UI Light" panose="020B0502040204020203" pitchFamily="34" charset="0"/>
                <a:ea typeface="Segoe UI" pitchFamily="34" charset="0"/>
                <a:cs typeface="Segoe UI Light" panose="020B0502040204020203" pitchFamily="34" charset="0"/>
              </a:rPr>
              <a:t>Retracting solutions</a:t>
            </a:r>
          </a:p>
        </p:txBody>
      </p:sp>
      <p:cxnSp>
        <p:nvCxnSpPr>
          <p:cNvPr id="3" name="Straight Arrow Connector 2"/>
          <p:cNvCxnSpPr/>
          <p:nvPr/>
        </p:nvCxnSpPr>
        <p:spPr>
          <a:xfrm>
            <a:off x="1677279" y="5222889"/>
            <a:ext cx="8381529" cy="10271"/>
          </a:xfrm>
          <a:prstGeom prst="straightConnector1">
            <a:avLst/>
          </a:prstGeom>
          <a:ln w="1301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996137" y="2123055"/>
            <a:ext cx="480401" cy="2793791"/>
          </a:xfrm>
          <a:prstGeom prst="line">
            <a:avLst/>
          </a:prstGeom>
          <a:ln w="34925">
            <a:solidFill>
              <a:schemeClr val="accent1"/>
            </a:solidFill>
            <a:prstDash val="dash"/>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218288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5458427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App model practices</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7998" dirty="0">
                <a:solidFill>
                  <a:schemeClr val="bg1"/>
                </a:solidFill>
              </a:rPr>
              <a:t>Impact of the customizations</a:t>
            </a:r>
          </a:p>
        </p:txBody>
      </p:sp>
      <p:sp>
        <p:nvSpPr>
          <p:cNvPr id="5" name="TextBox 4"/>
          <p:cNvSpPr txBox="1"/>
          <p:nvPr/>
        </p:nvSpPr>
        <p:spPr>
          <a:xfrm>
            <a:off x="4386562" y="677656"/>
            <a:ext cx="643845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solidFill>
                  <a:schemeClr val="bg1"/>
                </a:solidFill>
                <a:latin typeface="Segoe UI" panose="020B0502040204020203" pitchFamily="34" charset="0"/>
                <a:cs typeface="Segoe UI" panose="020B0502040204020203" pitchFamily="34" charset="0"/>
              </a:rPr>
              <a:t>Long term roadmap impact</a:t>
            </a:r>
          </a:p>
        </p:txBody>
      </p:sp>
    </p:spTree>
    <p:extLst>
      <p:ext uri="{BB962C8B-B14F-4D97-AF65-F5344CB8AC3E}">
        <p14:creationId xmlns:p14="http://schemas.microsoft.com/office/powerpoint/2010/main" val="33413162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500"/>
                            </p:stCondLst>
                            <p:childTnLst>
                              <p:par>
                                <p:cTn id="17" presetID="42"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Redefining application models for SharePoint</a:t>
            </a:r>
            <a:endParaRPr lang="en-US" sz="4800" dirty="0"/>
          </a:p>
        </p:txBody>
      </p:sp>
      <p:pic>
        <p:nvPicPr>
          <p:cNvPr id="43" name="Picture 42"/>
          <p:cNvPicPr>
            <a:picLocks noChangeAspect="1"/>
          </p:cNvPicPr>
          <p:nvPr/>
        </p:nvPicPr>
        <p:blipFill>
          <a:blip r:embed="rId3"/>
          <a:stretch>
            <a:fillRect/>
          </a:stretch>
        </p:blipFill>
        <p:spPr>
          <a:xfrm>
            <a:off x="1639435" y="5558813"/>
            <a:ext cx="1921899" cy="711590"/>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6695" y="5693893"/>
            <a:ext cx="1922316" cy="665888"/>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372" y="5693893"/>
            <a:ext cx="1922316" cy="665888"/>
          </a:xfrm>
          <a:prstGeom prst="rect">
            <a:avLst/>
          </a:prstGeom>
        </p:spPr>
      </p:pic>
      <p:graphicFrame>
        <p:nvGraphicFramePr>
          <p:cNvPr id="2" name="Diagram 1"/>
          <p:cNvGraphicFramePr/>
          <p:nvPr>
            <p:extLst>
              <p:ext uri="{D42A27DB-BD31-4B8C-83A1-F6EECF244321}">
                <p14:modId xmlns:p14="http://schemas.microsoft.com/office/powerpoint/2010/main" val="2420244004"/>
              </p:ext>
            </p:extLst>
          </p:nvPr>
        </p:nvGraphicFramePr>
        <p:xfrm>
          <a:off x="1229710" y="1182414"/>
          <a:ext cx="9664262" cy="4376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3218236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1105511"/>
            <a:ext cx="12185653" cy="7962621"/>
          </a:xfrm>
          <a:prstGeom prst="rect">
            <a:avLst/>
          </a:prstGeom>
        </p:spPr>
      </p:pic>
      <p:sp>
        <p:nvSpPr>
          <p:cNvPr id="4" name="Rectangle 3"/>
          <p:cNvSpPr/>
          <p:nvPr/>
        </p:nvSpPr>
        <p:spPr bwMode="auto">
          <a:xfrm>
            <a:off x="235705" y="61485"/>
            <a:ext cx="7524127" cy="192144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9" fontAlgn="base">
              <a:lnSpc>
                <a:spcPct val="90000"/>
              </a:lnSpc>
              <a:spcBef>
                <a:spcPct val="0"/>
              </a:spcBef>
              <a:spcAft>
                <a:spcPts val="300"/>
              </a:spcAft>
            </a:pPr>
            <a:r>
              <a:rPr lang="fi-FI" sz="6598" dirty="0">
                <a:solidFill>
                  <a:schemeClr val="bg1"/>
                </a:solidFill>
                <a:latin typeface="+mj-lt"/>
              </a:rPr>
              <a:t>What do you really want to achieve?</a:t>
            </a:r>
            <a:endParaRPr lang="en-US" sz="6598" spc="-7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5828274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5998" dirty="0">
                <a:solidFill>
                  <a:schemeClr val="tx1"/>
                </a:solidFill>
                <a:latin typeface="Segoe UI" panose="020B0502040204020203" pitchFamily="34" charset="0"/>
                <a:cs typeface="Segoe UI" panose="020B0502040204020203" pitchFamily="34" charset="0"/>
              </a:rPr>
              <a:t>“But Apps is the pattern for cloud, not for my on premise…”</a:t>
            </a:r>
          </a:p>
        </p:txBody>
      </p:sp>
      <p:sp>
        <p:nvSpPr>
          <p:cNvPr id="6" name="TextBox 5"/>
          <p:cNvSpPr txBox="1"/>
          <p:nvPr/>
        </p:nvSpPr>
        <p:spPr>
          <a:xfrm>
            <a:off x="4199770" y="3549371"/>
            <a:ext cx="7647090" cy="3307736"/>
          </a:xfrm>
          <a:prstGeom prst="rect">
            <a:avLst/>
          </a:prstGeom>
          <a:noFill/>
        </p:spPr>
        <p:txBody>
          <a:bodyPr wrap="none" lIns="0" tIns="0" rIns="0" bIns="0" rtlCol="0">
            <a:spAutoFit/>
          </a:bodyPr>
          <a:lstStyle/>
          <a:p>
            <a:r>
              <a:rPr lang="en-US" sz="21494" spc="-53" dirty="0">
                <a:latin typeface="Segoe UI Light" panose="020B0502040204020203" pitchFamily="34" charset="0"/>
                <a:cs typeface="Segoe UI Light" panose="020B0502040204020203" pitchFamily="34" charset="0"/>
              </a:rPr>
              <a:t>Really?</a:t>
            </a:r>
          </a:p>
        </p:txBody>
      </p:sp>
    </p:spTree>
    <p:extLst>
      <p:ext uri="{BB962C8B-B14F-4D97-AF65-F5344CB8AC3E}">
        <p14:creationId xmlns:p14="http://schemas.microsoft.com/office/powerpoint/2010/main" val="170066543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576" r="5913"/>
          <a:stretch/>
        </p:blipFill>
        <p:spPr>
          <a:xfrm>
            <a:off x="153949" y="101256"/>
            <a:ext cx="9211168" cy="6907319"/>
          </a:xfrm>
          <a:prstGeom prst="rect">
            <a:avLst/>
          </a:prstGeom>
        </p:spPr>
      </p:pic>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1" y="-51481"/>
            <a:ext cx="9211451" cy="6907002"/>
          </a:xfrm>
        </p:spPr>
      </p:pic>
      <p:sp>
        <p:nvSpPr>
          <p:cNvPr id="5" name="Title 3"/>
          <p:cNvSpPr txBox="1">
            <a:spLocks/>
          </p:cNvSpPr>
          <p:nvPr/>
        </p:nvSpPr>
        <p:spPr>
          <a:xfrm>
            <a:off x="5902371" y="1787"/>
            <a:ext cx="6284868" cy="623706"/>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9595" kern="0" dirty="0">
                <a:solidFill>
                  <a:schemeClr val="bg2">
                    <a:lumMod val="10000"/>
                  </a:schemeClr>
                </a:solidFill>
              </a:rPr>
              <a:t>What if… </a:t>
            </a:r>
          </a:p>
        </p:txBody>
      </p:sp>
      <p:sp>
        <p:nvSpPr>
          <p:cNvPr id="6" name="Title 3"/>
          <p:cNvSpPr txBox="1">
            <a:spLocks/>
          </p:cNvSpPr>
          <p:nvPr/>
        </p:nvSpPr>
        <p:spPr>
          <a:xfrm>
            <a:off x="7324547" y="1097533"/>
            <a:ext cx="4518095" cy="623706"/>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r>
              <a:rPr lang="en-US" sz="3598" kern="0" dirty="0">
                <a:solidFill>
                  <a:schemeClr val="bg2">
                    <a:lumMod val="10000"/>
                  </a:schemeClr>
                </a:solidFill>
              </a:rPr>
              <a:t>We would use same model for on-premises and cloud?</a:t>
            </a:r>
          </a:p>
        </p:txBody>
      </p:sp>
    </p:spTree>
    <p:extLst>
      <p:ext uri="{BB962C8B-B14F-4D97-AF65-F5344CB8AC3E}">
        <p14:creationId xmlns:p14="http://schemas.microsoft.com/office/powerpoint/2010/main" val="2492759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rPr>
              <a:t>SharePoint App model </a:t>
            </a:r>
            <a:endParaRPr lang="en-US" dirty="0">
              <a:solidFill>
                <a:schemeClr val="tx1"/>
              </a:solidFill>
            </a:endParaRPr>
          </a:p>
        </p:txBody>
      </p:sp>
      <p:sp>
        <p:nvSpPr>
          <p:cNvPr id="6" name="TextBox 5"/>
          <p:cNvSpPr txBox="1"/>
          <p:nvPr/>
        </p:nvSpPr>
        <p:spPr>
          <a:xfrm>
            <a:off x="1331981" y="1680070"/>
            <a:ext cx="5994951" cy="676804"/>
          </a:xfrm>
          <a:prstGeom prst="rect">
            <a:avLst/>
          </a:prstGeom>
          <a:noFill/>
        </p:spPr>
        <p:txBody>
          <a:bodyPr wrap="none" lIns="0" tIns="0" rIns="0" bIns="0" rtlCol="0">
            <a:spAutoFit/>
          </a:bodyPr>
          <a:lstStyle/>
          <a:p>
            <a:r>
              <a:rPr lang="en-US" sz="3999" dirty="0"/>
              <a:t>Forget full trust </a:t>
            </a:r>
            <a:r>
              <a:rPr lang="en-US" sz="4399" dirty="0"/>
              <a:t>solutions</a:t>
            </a:r>
            <a:r>
              <a:rPr lang="en-US" sz="3999" dirty="0"/>
              <a:t> </a:t>
            </a:r>
          </a:p>
        </p:txBody>
      </p:sp>
      <p:sp>
        <p:nvSpPr>
          <p:cNvPr id="7" name="TextBox 6"/>
          <p:cNvSpPr txBox="1"/>
          <p:nvPr/>
        </p:nvSpPr>
        <p:spPr>
          <a:xfrm>
            <a:off x="2723873" y="2235439"/>
            <a:ext cx="9369548" cy="615265"/>
          </a:xfrm>
          <a:prstGeom prst="rect">
            <a:avLst/>
          </a:prstGeom>
          <a:noFill/>
        </p:spPr>
        <p:txBody>
          <a:bodyPr wrap="none" lIns="0" tIns="0" rIns="0" bIns="0" rtlCol="0">
            <a:spAutoFit/>
          </a:bodyPr>
          <a:lstStyle/>
          <a:p>
            <a:r>
              <a:rPr lang="en-US" sz="3999" dirty="0"/>
              <a:t>Embrace un-ghosted deployment models</a:t>
            </a:r>
          </a:p>
        </p:txBody>
      </p:sp>
      <p:sp>
        <p:nvSpPr>
          <p:cNvPr id="8" name="TextBox 7"/>
          <p:cNvSpPr txBox="1"/>
          <p:nvPr/>
        </p:nvSpPr>
        <p:spPr>
          <a:xfrm>
            <a:off x="2603967" y="4038240"/>
            <a:ext cx="7289777" cy="492186"/>
          </a:xfrm>
          <a:prstGeom prst="rect">
            <a:avLst/>
          </a:prstGeom>
          <a:noFill/>
        </p:spPr>
        <p:txBody>
          <a:bodyPr wrap="none" lIns="0" tIns="0" rIns="0" bIns="0" rtlCol="0">
            <a:spAutoFit/>
          </a:bodyPr>
          <a:lstStyle/>
          <a:p>
            <a:r>
              <a:rPr lang="en-US" sz="2799" spc="-70" dirty="0"/>
              <a:t>Run the code outside of the </a:t>
            </a:r>
            <a:r>
              <a:rPr lang="en-US" sz="3199" spc="-70" dirty="0"/>
              <a:t>SharePoint</a:t>
            </a:r>
            <a:r>
              <a:rPr lang="en-US" sz="2799" spc="-70" dirty="0"/>
              <a:t> context</a:t>
            </a:r>
          </a:p>
        </p:txBody>
      </p:sp>
      <p:sp>
        <p:nvSpPr>
          <p:cNvPr id="9" name="TextBox 8"/>
          <p:cNvSpPr txBox="1"/>
          <p:nvPr/>
        </p:nvSpPr>
        <p:spPr>
          <a:xfrm>
            <a:off x="6248855" y="4410792"/>
            <a:ext cx="5844566" cy="430647"/>
          </a:xfrm>
          <a:prstGeom prst="rect">
            <a:avLst/>
          </a:prstGeom>
          <a:noFill/>
        </p:spPr>
        <p:txBody>
          <a:bodyPr wrap="none" lIns="0" tIns="0" rIns="0" bIns="0" rtlCol="0">
            <a:spAutoFit/>
          </a:bodyPr>
          <a:lstStyle/>
          <a:p>
            <a:r>
              <a:rPr lang="en-US" sz="2799" spc="-70" dirty="0"/>
              <a:t>Much more than just App market place</a:t>
            </a:r>
          </a:p>
        </p:txBody>
      </p:sp>
      <p:sp>
        <p:nvSpPr>
          <p:cNvPr id="10" name="TextBox 9"/>
          <p:cNvSpPr txBox="1"/>
          <p:nvPr/>
        </p:nvSpPr>
        <p:spPr>
          <a:xfrm>
            <a:off x="3110138" y="4721805"/>
            <a:ext cx="8501559" cy="861294"/>
          </a:xfrm>
          <a:prstGeom prst="rect">
            <a:avLst/>
          </a:prstGeom>
          <a:noFill/>
        </p:spPr>
        <p:txBody>
          <a:bodyPr wrap="square" lIns="0" tIns="0" rIns="0" bIns="0" rtlCol="0">
            <a:spAutoFit/>
          </a:bodyPr>
          <a:lstStyle/>
          <a:p>
            <a:r>
              <a:rPr lang="en-US" sz="2799" spc="-70" dirty="0"/>
              <a:t>Pattern is also valid for on-premises, not only for Office365</a:t>
            </a:r>
          </a:p>
        </p:txBody>
      </p:sp>
    </p:spTree>
    <p:extLst>
      <p:ext uri="{BB962C8B-B14F-4D97-AF65-F5344CB8AC3E}">
        <p14:creationId xmlns:p14="http://schemas.microsoft.com/office/powerpoint/2010/main" val="148324145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2" name="Group 1"/>
          <p:cNvGrpSpPr/>
          <p:nvPr/>
        </p:nvGrpSpPr>
        <p:grpSpPr>
          <a:xfrm>
            <a:off x="1014867" y="2182998"/>
            <a:ext cx="1828800" cy="2366963"/>
            <a:chOff x="1014867" y="2307652"/>
            <a:chExt cx="1828800" cy="2366963"/>
          </a:xfrm>
        </p:grpSpPr>
        <p:grpSp>
          <p:nvGrpSpPr>
            <p:cNvPr id="123" name="Group 57"/>
            <p:cNvGrpSpPr>
              <a:grpSpLocks noChangeAspect="1"/>
            </p:cNvGrpSpPr>
            <p:nvPr/>
          </p:nvGrpSpPr>
          <p:grpSpPr bwMode="auto">
            <a:xfrm>
              <a:off x="1014867" y="2307652"/>
              <a:ext cx="1828800" cy="2366963"/>
              <a:chOff x="3363" y="1972"/>
              <a:chExt cx="1152" cy="1491"/>
            </a:xfrm>
          </p:grpSpPr>
          <p:sp>
            <p:nvSpPr>
              <p:cNvPr id="124" name="AutoShape 56"/>
              <p:cNvSpPr>
                <a:spLocks noChangeAspect="1" noChangeArrowheads="1" noTextEdit="1"/>
              </p:cNvSpPr>
              <p:nvPr/>
            </p:nvSpPr>
            <p:spPr bwMode="auto">
              <a:xfrm>
                <a:off x="3363" y="1972"/>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59"/>
              <p:cNvSpPr>
                <a:spLocks noEditPoints="1"/>
              </p:cNvSpPr>
              <p:nvPr/>
            </p:nvSpPr>
            <p:spPr bwMode="auto">
              <a:xfrm>
                <a:off x="3461" y="2897"/>
                <a:ext cx="448" cy="483"/>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4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4 w 954"/>
                  <a:gd name="T39" fmla="*/ 27 h 1027"/>
                  <a:gd name="T40" fmla="*/ 664 w 954"/>
                  <a:gd name="T41" fmla="*/ 0 h 1027"/>
                  <a:gd name="T42" fmla="*/ 819 w 954"/>
                  <a:gd name="T43" fmla="*/ 0 h 1027"/>
                  <a:gd name="T44" fmla="*/ 948 w 954"/>
                  <a:gd name="T45" fmla="*/ 13 h 1027"/>
                  <a:gd name="T46" fmla="*/ 892 w 954"/>
                  <a:gd name="T47" fmla="*/ 73 h 1027"/>
                  <a:gd name="T48" fmla="*/ 870 w 954"/>
                  <a:gd name="T49" fmla="*/ 104 h 1027"/>
                  <a:gd name="T50" fmla="*/ 737 w 954"/>
                  <a:gd name="T51" fmla="*/ 155 h 1027"/>
                  <a:gd name="T52" fmla="*/ 730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2 h 1027"/>
                  <a:gd name="T70" fmla="*/ 602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5"/>
                    </a:cubicBezTo>
                    <a:cubicBezTo>
                      <a:pt x="507" y="922"/>
                      <a:pt x="507" y="922"/>
                      <a:pt x="507" y="922"/>
                    </a:cubicBezTo>
                    <a:cubicBezTo>
                      <a:pt x="507" y="921"/>
                      <a:pt x="507" y="920"/>
                      <a:pt x="507" y="919"/>
                    </a:cubicBezTo>
                    <a:cubicBezTo>
                      <a:pt x="497" y="753"/>
                      <a:pt x="497" y="753"/>
                      <a:pt x="497" y="753"/>
                    </a:cubicBezTo>
                    <a:cubicBezTo>
                      <a:pt x="451" y="720"/>
                      <a:pt x="451" y="720"/>
                      <a:pt x="451"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1" y="553"/>
                      <a:pt x="431" y="553"/>
                      <a:pt x="431" y="553"/>
                    </a:cubicBezTo>
                    <a:cubicBezTo>
                      <a:pt x="429" y="554"/>
                      <a:pt x="429" y="554"/>
                      <a:pt x="429" y="554"/>
                    </a:cubicBezTo>
                    <a:cubicBezTo>
                      <a:pt x="427" y="555"/>
                      <a:pt x="424" y="555"/>
                      <a:pt x="421" y="553"/>
                    </a:cubicBezTo>
                    <a:cubicBezTo>
                      <a:pt x="389" y="537"/>
                      <a:pt x="389" y="537"/>
                      <a:pt x="389" y="537"/>
                    </a:cubicBezTo>
                    <a:cubicBezTo>
                      <a:pt x="387" y="536"/>
                      <a:pt x="385" y="534"/>
                      <a:pt x="384" y="532"/>
                    </a:cubicBezTo>
                    <a:cubicBezTo>
                      <a:pt x="371" y="504"/>
                      <a:pt x="371" y="504"/>
                      <a:pt x="371" y="504"/>
                    </a:cubicBezTo>
                    <a:cubicBezTo>
                      <a:pt x="348" y="500"/>
                      <a:pt x="348" y="500"/>
                      <a:pt x="348" y="500"/>
                    </a:cubicBezTo>
                    <a:cubicBezTo>
                      <a:pt x="347"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1"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3" y="427"/>
                      <a:pt x="243" y="428"/>
                    </a:cubicBezTo>
                    <a:cubicBezTo>
                      <a:pt x="243" y="434"/>
                      <a:pt x="238" y="438"/>
                      <a:pt x="233" y="438"/>
                    </a:cubicBezTo>
                    <a:cubicBezTo>
                      <a:pt x="228" y="439"/>
                      <a:pt x="225" y="436"/>
                      <a:pt x="223" y="432"/>
                    </a:cubicBezTo>
                    <a:cubicBezTo>
                      <a:pt x="204" y="390"/>
                      <a:pt x="204" y="390"/>
                      <a:pt x="204" y="390"/>
                    </a:cubicBezTo>
                    <a:cubicBezTo>
                      <a:pt x="181" y="348"/>
                      <a:pt x="181" y="348"/>
                      <a:pt x="181" y="348"/>
                    </a:cubicBezTo>
                    <a:cubicBezTo>
                      <a:pt x="180" y="347"/>
                      <a:pt x="180" y="346"/>
                      <a:pt x="179" y="345"/>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7" y="184"/>
                      <a:pt x="107" y="184"/>
                      <a:pt x="107"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1" y="145"/>
                      <a:pt x="74" y="142"/>
                    </a:cubicBezTo>
                    <a:cubicBezTo>
                      <a:pt x="94" y="120"/>
                      <a:pt x="94" y="120"/>
                      <a:pt x="94" y="120"/>
                    </a:cubicBezTo>
                    <a:cubicBezTo>
                      <a:pt x="95" y="119"/>
                      <a:pt x="97" y="118"/>
                      <a:pt x="99" y="118"/>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10" y="76"/>
                      <a:pt x="310" y="76"/>
                      <a:pt x="310" y="76"/>
                    </a:cubicBezTo>
                    <a:cubicBezTo>
                      <a:pt x="380" y="82"/>
                      <a:pt x="380" y="82"/>
                      <a:pt x="380" y="82"/>
                    </a:cubicBezTo>
                    <a:cubicBezTo>
                      <a:pt x="379" y="79"/>
                      <a:pt x="379" y="79"/>
                      <a:pt x="379" y="79"/>
                    </a:cubicBezTo>
                    <a:cubicBezTo>
                      <a:pt x="377" y="77"/>
                      <a:pt x="377" y="74"/>
                      <a:pt x="378" y="71"/>
                    </a:cubicBezTo>
                    <a:cubicBezTo>
                      <a:pt x="379" y="69"/>
                      <a:pt x="381" y="66"/>
                      <a:pt x="384" y="65"/>
                    </a:cubicBezTo>
                    <a:cubicBezTo>
                      <a:pt x="393" y="61"/>
                      <a:pt x="423" y="48"/>
                      <a:pt x="436" y="48"/>
                    </a:cubicBezTo>
                    <a:cubicBezTo>
                      <a:pt x="502" y="48"/>
                      <a:pt x="502" y="48"/>
                      <a:pt x="502" y="48"/>
                    </a:cubicBezTo>
                    <a:cubicBezTo>
                      <a:pt x="511"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4" y="27"/>
                      <a:pt x="604" y="27"/>
                      <a:pt x="604" y="27"/>
                    </a:cubicBezTo>
                    <a:cubicBezTo>
                      <a:pt x="600" y="25"/>
                      <a:pt x="598" y="21"/>
                      <a:pt x="599" y="17"/>
                    </a:cubicBezTo>
                    <a:cubicBezTo>
                      <a:pt x="600" y="13"/>
                      <a:pt x="603" y="9"/>
                      <a:pt x="608" y="9"/>
                    </a:cubicBezTo>
                    <a:cubicBezTo>
                      <a:pt x="662" y="0"/>
                      <a:pt x="662" y="0"/>
                      <a:pt x="662" y="0"/>
                    </a:cubicBezTo>
                    <a:cubicBezTo>
                      <a:pt x="662" y="0"/>
                      <a:pt x="663" y="0"/>
                      <a:pt x="664" y="0"/>
                    </a:cubicBezTo>
                    <a:cubicBezTo>
                      <a:pt x="733" y="0"/>
                      <a:pt x="733" y="0"/>
                      <a:pt x="733" y="0"/>
                    </a:cubicBezTo>
                    <a:cubicBezTo>
                      <a:pt x="737" y="0"/>
                      <a:pt x="741" y="3"/>
                      <a:pt x="742" y="7"/>
                    </a:cubicBezTo>
                    <a:cubicBezTo>
                      <a:pt x="742" y="8"/>
                      <a:pt x="743" y="8"/>
                      <a:pt x="743" y="8"/>
                    </a:cubicBezTo>
                    <a:cubicBezTo>
                      <a:pt x="819" y="0"/>
                      <a:pt x="819" y="0"/>
                      <a:pt x="819" y="0"/>
                    </a:cubicBezTo>
                    <a:cubicBezTo>
                      <a:pt x="820" y="0"/>
                      <a:pt x="820" y="0"/>
                      <a:pt x="821" y="0"/>
                    </a:cubicBezTo>
                    <a:cubicBezTo>
                      <a:pt x="919" y="0"/>
                      <a:pt x="919" y="0"/>
                      <a:pt x="919" y="0"/>
                    </a:cubicBezTo>
                    <a:cubicBezTo>
                      <a:pt x="920" y="0"/>
                      <a:pt x="922" y="0"/>
                      <a:pt x="923" y="1"/>
                    </a:cubicBezTo>
                    <a:cubicBezTo>
                      <a:pt x="948" y="13"/>
                      <a:pt x="948" y="13"/>
                      <a:pt x="948" y="13"/>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9"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8" y="117"/>
                      <a:pt x="717" y="92"/>
                    </a:cubicBezTo>
                    <a:cubicBezTo>
                      <a:pt x="718" y="90"/>
                      <a:pt x="719" y="88"/>
                      <a:pt x="720" y="87"/>
                    </a:cubicBezTo>
                    <a:cubicBezTo>
                      <a:pt x="730" y="80"/>
                      <a:pt x="730" y="80"/>
                      <a:pt x="730"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5"/>
                      <a:pt x="666" y="75"/>
                      <a:pt x="666" y="75"/>
                    </a:cubicBezTo>
                    <a:cubicBezTo>
                      <a:pt x="669" y="76"/>
                      <a:pt x="670" y="79"/>
                      <a:pt x="671" y="82"/>
                    </a:cubicBezTo>
                    <a:cubicBezTo>
                      <a:pt x="674" y="110"/>
                      <a:pt x="674" y="110"/>
                      <a:pt x="674" y="110"/>
                    </a:cubicBezTo>
                    <a:cubicBezTo>
                      <a:pt x="674" y="116"/>
                      <a:pt x="670" y="121"/>
                      <a:pt x="665" y="121"/>
                    </a:cubicBezTo>
                    <a:cubicBezTo>
                      <a:pt x="645" y="124"/>
                      <a:pt x="645" y="124"/>
                      <a:pt x="645" y="124"/>
                    </a:cubicBezTo>
                    <a:cubicBezTo>
                      <a:pt x="642" y="128"/>
                      <a:pt x="642" y="128"/>
                      <a:pt x="642" y="128"/>
                    </a:cubicBezTo>
                    <a:cubicBezTo>
                      <a:pt x="639" y="131"/>
                      <a:pt x="636" y="132"/>
                      <a:pt x="632" y="132"/>
                    </a:cubicBezTo>
                    <a:cubicBezTo>
                      <a:pt x="612" y="129"/>
                      <a:pt x="612" y="129"/>
                      <a:pt x="612" y="129"/>
                    </a:cubicBezTo>
                    <a:cubicBezTo>
                      <a:pt x="611" y="129"/>
                      <a:pt x="610" y="128"/>
                      <a:pt x="608" y="128"/>
                    </a:cubicBezTo>
                    <a:cubicBezTo>
                      <a:pt x="603" y="125"/>
                      <a:pt x="603" y="125"/>
                      <a:pt x="603" y="125"/>
                    </a:cubicBezTo>
                    <a:cubicBezTo>
                      <a:pt x="602" y="124"/>
                      <a:pt x="600" y="123"/>
                      <a:pt x="599" y="122"/>
                    </a:cubicBezTo>
                    <a:cubicBezTo>
                      <a:pt x="589" y="107"/>
                      <a:pt x="589" y="107"/>
                      <a:pt x="589" y="107"/>
                    </a:cubicBezTo>
                    <a:cubicBezTo>
                      <a:pt x="558" y="107"/>
                      <a:pt x="558" y="107"/>
                      <a:pt x="558" y="107"/>
                    </a:cubicBezTo>
                    <a:cubicBezTo>
                      <a:pt x="555" y="125"/>
                      <a:pt x="555" y="125"/>
                      <a:pt x="555" y="125"/>
                    </a:cubicBezTo>
                    <a:cubicBezTo>
                      <a:pt x="555" y="130"/>
                      <a:pt x="551" y="133"/>
                      <a:pt x="546" y="134"/>
                    </a:cubicBezTo>
                    <a:cubicBezTo>
                      <a:pt x="502" y="137"/>
                      <a:pt x="502" y="137"/>
                      <a:pt x="502" y="137"/>
                    </a:cubicBezTo>
                    <a:cubicBezTo>
                      <a:pt x="479" y="161"/>
                      <a:pt x="479" y="161"/>
                      <a:pt x="479"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6"/>
                      <a:pt x="662" y="198"/>
                      <a:pt x="662" y="202"/>
                    </a:cubicBezTo>
                    <a:cubicBezTo>
                      <a:pt x="662" y="205"/>
                      <a:pt x="660" y="207"/>
                      <a:pt x="658" y="209"/>
                    </a:cubicBezTo>
                    <a:cubicBezTo>
                      <a:pt x="642" y="221"/>
                      <a:pt x="642" y="221"/>
                      <a:pt x="642" y="221"/>
                    </a:cubicBezTo>
                    <a:cubicBezTo>
                      <a:pt x="640" y="222"/>
                      <a:pt x="638" y="223"/>
                      <a:pt x="636" y="223"/>
                    </a:cubicBezTo>
                    <a:cubicBezTo>
                      <a:pt x="602" y="223"/>
                      <a:pt x="602" y="223"/>
                      <a:pt x="602" y="223"/>
                    </a:cubicBezTo>
                    <a:cubicBezTo>
                      <a:pt x="600" y="225"/>
                      <a:pt x="600" y="225"/>
                      <a:pt x="600"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2"/>
                      <a:pt x="451" y="402"/>
                      <a:pt x="451" y="402"/>
                    </a:cubicBezTo>
                    <a:cubicBezTo>
                      <a:pt x="450" y="406"/>
                      <a:pt x="446" y="410"/>
                      <a:pt x="442" y="411"/>
                    </a:cubicBezTo>
                    <a:cubicBezTo>
                      <a:pt x="427" y="412"/>
                      <a:pt x="427" y="412"/>
                      <a:pt x="427" y="412"/>
                    </a:cubicBezTo>
                    <a:cubicBezTo>
                      <a:pt x="422" y="412"/>
                      <a:pt x="418" y="410"/>
                      <a:pt x="417" y="406"/>
                    </a:cubicBezTo>
                    <a:cubicBezTo>
                      <a:pt x="403" y="376"/>
                      <a:pt x="403" y="376"/>
                      <a:pt x="403" y="376"/>
                    </a:cubicBezTo>
                    <a:cubicBezTo>
                      <a:pt x="343" y="394"/>
                      <a:pt x="343" y="394"/>
                      <a:pt x="343" y="394"/>
                    </a:cubicBezTo>
                    <a:cubicBezTo>
                      <a:pt x="331" y="437"/>
                      <a:pt x="331" y="437"/>
                      <a:pt x="331" y="437"/>
                    </a:cubicBezTo>
                    <a:cubicBezTo>
                      <a:pt x="339" y="439"/>
                      <a:pt x="348"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9" y="443"/>
                      <a:pt x="397" y="446"/>
                    </a:cubicBezTo>
                    <a:cubicBezTo>
                      <a:pt x="388" y="473"/>
                      <a:pt x="388" y="473"/>
                      <a:pt x="388" y="473"/>
                    </a:cubicBezTo>
                    <a:cubicBezTo>
                      <a:pt x="412" y="480"/>
                      <a:pt x="412" y="480"/>
                      <a:pt x="412" y="480"/>
                    </a:cubicBezTo>
                    <a:cubicBezTo>
                      <a:pt x="416" y="481"/>
                      <a:pt x="419" y="485"/>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2"/>
                    </a:cubicBezTo>
                    <a:cubicBezTo>
                      <a:pt x="632" y="561"/>
                      <a:pt x="632" y="561"/>
                      <a:pt x="632" y="561"/>
                    </a:cubicBezTo>
                    <a:cubicBezTo>
                      <a:pt x="634" y="563"/>
                      <a:pt x="636" y="566"/>
                      <a:pt x="636" y="569"/>
                    </a:cubicBezTo>
                    <a:cubicBezTo>
                      <a:pt x="636" y="578"/>
                      <a:pt x="635" y="589"/>
                      <a:pt x="634" y="597"/>
                    </a:cubicBezTo>
                    <a:cubicBezTo>
                      <a:pt x="649"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20" y="1022"/>
                    </a:cubicBezTo>
                    <a:cubicBezTo>
                      <a:pt x="618" y="1025"/>
                      <a:pt x="614" y="1027"/>
                      <a:pt x="611" y="1027"/>
                    </a:cubicBezTo>
                    <a:close/>
                    <a:moveTo>
                      <a:pt x="389" y="495"/>
                    </a:moveTo>
                    <a:cubicBezTo>
                      <a:pt x="398" y="514"/>
                      <a:pt x="398" y="514"/>
                      <a:pt x="398" y="514"/>
                    </a:cubicBezTo>
                    <a:cubicBezTo>
                      <a:pt x="398" y="497"/>
                      <a:pt x="398" y="497"/>
                      <a:pt x="398" y="497"/>
                    </a:cubicBezTo>
                    <a:lnTo>
                      <a:pt x="389" y="4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60"/>
              <p:cNvSpPr>
                <a:spLocks/>
              </p:cNvSpPr>
              <p:nvPr/>
            </p:nvSpPr>
            <p:spPr bwMode="auto">
              <a:xfrm>
                <a:off x="3868" y="2914"/>
                <a:ext cx="542" cy="390"/>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90 h 829"/>
                  <a:gd name="T12" fmla="*/ 146 w 1153"/>
                  <a:gd name="T13" fmla="*/ 282 h 829"/>
                  <a:gd name="T14" fmla="*/ 212 w 1153"/>
                  <a:gd name="T15" fmla="*/ 307 h 829"/>
                  <a:gd name="T16" fmla="*/ 302 w 1153"/>
                  <a:gd name="T17" fmla="*/ 312 h 829"/>
                  <a:gd name="T18" fmla="*/ 340 w 1153"/>
                  <a:gd name="T19" fmla="*/ 300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1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9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9 w 1153"/>
                  <a:gd name="T75" fmla="*/ 156 h 829"/>
                  <a:gd name="T76" fmla="*/ 996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9 h 829"/>
                  <a:gd name="T92" fmla="*/ 848 w 1153"/>
                  <a:gd name="T93" fmla="*/ 507 h 829"/>
                  <a:gd name="T94" fmla="*/ 850 w 1153"/>
                  <a:gd name="T95" fmla="*/ 552 h 829"/>
                  <a:gd name="T96" fmla="*/ 805 w 1153"/>
                  <a:gd name="T97" fmla="*/ 486 h 829"/>
                  <a:gd name="T98" fmla="*/ 768 w 1153"/>
                  <a:gd name="T99" fmla="*/ 424 h 829"/>
                  <a:gd name="T100" fmla="*/ 708 w 1153"/>
                  <a:gd name="T101" fmla="*/ 441 h 829"/>
                  <a:gd name="T102" fmla="*/ 700 w 1153"/>
                  <a:gd name="T103" fmla="*/ 462 h 829"/>
                  <a:gd name="T104" fmla="*/ 653 w 1153"/>
                  <a:gd name="T105" fmla="*/ 499 h 829"/>
                  <a:gd name="T106" fmla="*/ 602 w 1153"/>
                  <a:gd name="T107" fmla="*/ 409 h 829"/>
                  <a:gd name="T108" fmla="*/ 469 w 1153"/>
                  <a:gd name="T109" fmla="*/ 346 h 829"/>
                  <a:gd name="T110" fmla="*/ 512 w 1153"/>
                  <a:gd name="T111" fmla="*/ 373 h 829"/>
                  <a:gd name="T112" fmla="*/ 510 w 1153"/>
                  <a:gd name="T113" fmla="*/ 442 h 829"/>
                  <a:gd name="T114" fmla="*/ 379 w 1153"/>
                  <a:gd name="T115" fmla="*/ 362 h 829"/>
                  <a:gd name="T116" fmla="*/ 497 w 1153"/>
                  <a:gd name="T117" fmla="*/ 460 h 829"/>
                  <a:gd name="T118" fmla="*/ 480 w 1153"/>
                  <a:gd name="T119" fmla="*/ 539 h 829"/>
                  <a:gd name="T120" fmla="*/ 420 w 1153"/>
                  <a:gd name="T121" fmla="*/ 631 h 829"/>
                  <a:gd name="T122" fmla="*/ 394 w 1153"/>
                  <a:gd name="T123" fmla="*/ 7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8" y="827"/>
                      <a:pt x="257" y="824"/>
                    </a:cubicBezTo>
                    <a:cubicBezTo>
                      <a:pt x="235" y="777"/>
                      <a:pt x="235" y="777"/>
                      <a:pt x="235" y="777"/>
                    </a:cubicBezTo>
                    <a:cubicBezTo>
                      <a:pt x="235" y="776"/>
                      <a:pt x="235" y="776"/>
                      <a:pt x="235" y="776"/>
                    </a:cubicBezTo>
                    <a:cubicBezTo>
                      <a:pt x="204" y="699"/>
                      <a:pt x="205" y="695"/>
                      <a:pt x="206" y="691"/>
                    </a:cubicBezTo>
                    <a:cubicBezTo>
                      <a:pt x="208" y="687"/>
                      <a:pt x="217" y="661"/>
                      <a:pt x="220" y="652"/>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8"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1" y="392"/>
                      <a:pt x="3" y="390"/>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4" y="288"/>
                    </a:cubicBezTo>
                    <a:cubicBezTo>
                      <a:pt x="212" y="307"/>
                      <a:pt x="212" y="307"/>
                      <a:pt x="212" y="307"/>
                    </a:cubicBezTo>
                    <a:cubicBezTo>
                      <a:pt x="251" y="315"/>
                      <a:pt x="251" y="315"/>
                      <a:pt x="251" y="315"/>
                    </a:cubicBezTo>
                    <a:cubicBezTo>
                      <a:pt x="257" y="315"/>
                      <a:pt x="257" y="315"/>
                      <a:pt x="257" y="315"/>
                    </a:cubicBezTo>
                    <a:cubicBezTo>
                      <a:pt x="258" y="311"/>
                      <a:pt x="262" y="308"/>
                      <a:pt x="267" y="309"/>
                    </a:cubicBezTo>
                    <a:cubicBezTo>
                      <a:pt x="302" y="312"/>
                      <a:pt x="302" y="312"/>
                      <a:pt x="302" y="312"/>
                    </a:cubicBezTo>
                    <a:cubicBezTo>
                      <a:pt x="355" y="317"/>
                      <a:pt x="355" y="317"/>
                      <a:pt x="355" y="317"/>
                    </a:cubicBezTo>
                    <a:cubicBezTo>
                      <a:pt x="359" y="316"/>
                      <a:pt x="359" y="316"/>
                      <a:pt x="359" y="316"/>
                    </a:cubicBezTo>
                    <a:cubicBezTo>
                      <a:pt x="361" y="295"/>
                      <a:pt x="361" y="295"/>
                      <a:pt x="361" y="295"/>
                    </a:cubicBezTo>
                    <a:cubicBezTo>
                      <a:pt x="340" y="300"/>
                      <a:pt x="340" y="300"/>
                      <a:pt x="340" y="300"/>
                    </a:cubicBezTo>
                    <a:cubicBezTo>
                      <a:pt x="336" y="300"/>
                      <a:pt x="333" y="299"/>
                      <a:pt x="330" y="297"/>
                    </a:cubicBezTo>
                    <a:cubicBezTo>
                      <a:pt x="299" y="266"/>
                      <a:pt x="299" y="266"/>
                      <a:pt x="299"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8" y="262"/>
                      <a:pt x="248" y="262"/>
                      <a:pt x="248" y="262"/>
                    </a:cubicBezTo>
                    <a:cubicBezTo>
                      <a:pt x="251" y="266"/>
                      <a:pt x="251" y="271"/>
                      <a:pt x="248" y="275"/>
                    </a:cubicBezTo>
                    <a:cubicBezTo>
                      <a:pt x="239" y="287"/>
                      <a:pt x="239" y="287"/>
                      <a:pt x="239" y="287"/>
                    </a:cubicBezTo>
                    <a:cubicBezTo>
                      <a:pt x="237" y="290"/>
                      <a:pt x="232" y="292"/>
                      <a:pt x="228" y="291"/>
                    </a:cubicBezTo>
                    <a:cubicBezTo>
                      <a:pt x="224" y="290"/>
                      <a:pt x="221" y="286"/>
                      <a:pt x="221" y="282"/>
                    </a:cubicBezTo>
                    <a:cubicBezTo>
                      <a:pt x="218" y="267"/>
                      <a:pt x="218" y="267"/>
                      <a:pt x="218" y="267"/>
                    </a:cubicBezTo>
                    <a:cubicBezTo>
                      <a:pt x="194" y="244"/>
                      <a:pt x="194" y="244"/>
                      <a:pt x="194"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6"/>
                      <a:pt x="72" y="236"/>
                      <a:pt x="72" y="236"/>
                    </a:cubicBezTo>
                    <a:cubicBezTo>
                      <a:pt x="72" y="233"/>
                      <a:pt x="73" y="230"/>
                      <a:pt x="75" y="228"/>
                    </a:cubicBezTo>
                    <a:cubicBezTo>
                      <a:pt x="77" y="226"/>
                      <a:pt x="80" y="225"/>
                      <a:pt x="83" y="225"/>
                    </a:cubicBezTo>
                    <a:cubicBezTo>
                      <a:pt x="118" y="225"/>
                      <a:pt x="118" y="225"/>
                      <a:pt x="118" y="225"/>
                    </a:cubicBezTo>
                    <a:cubicBezTo>
                      <a:pt x="119" y="217"/>
                      <a:pt x="119" y="217"/>
                      <a:pt x="119" y="217"/>
                    </a:cubicBezTo>
                    <a:cubicBezTo>
                      <a:pt x="109" y="212"/>
                      <a:pt x="109" y="212"/>
                      <a:pt x="109" y="212"/>
                    </a:cubicBezTo>
                    <a:cubicBezTo>
                      <a:pt x="105" y="210"/>
                      <a:pt x="103" y="207"/>
                      <a:pt x="103" y="203"/>
                    </a:cubicBezTo>
                    <a:cubicBezTo>
                      <a:pt x="103" y="200"/>
                      <a:pt x="105" y="196"/>
                      <a:pt x="108" y="194"/>
                    </a:cubicBezTo>
                    <a:cubicBezTo>
                      <a:pt x="129" y="181"/>
                      <a:pt x="129" y="181"/>
                      <a:pt x="129" y="181"/>
                    </a:cubicBezTo>
                    <a:cubicBezTo>
                      <a:pt x="115" y="172"/>
                      <a:pt x="115" y="172"/>
                      <a:pt x="115" y="172"/>
                    </a:cubicBezTo>
                    <a:cubicBezTo>
                      <a:pt x="112" y="170"/>
                      <a:pt x="110" y="166"/>
                      <a:pt x="111" y="162"/>
                    </a:cubicBezTo>
                    <a:cubicBezTo>
                      <a:pt x="112" y="154"/>
                      <a:pt x="112" y="154"/>
                      <a:pt x="112" y="154"/>
                    </a:cubicBezTo>
                    <a:cubicBezTo>
                      <a:pt x="106" y="149"/>
                      <a:pt x="106" y="149"/>
                      <a:pt x="106" y="149"/>
                    </a:cubicBezTo>
                    <a:cubicBezTo>
                      <a:pt x="103" y="145"/>
                      <a:pt x="102" y="140"/>
                      <a:pt x="105" y="136"/>
                    </a:cubicBezTo>
                    <a:cubicBezTo>
                      <a:pt x="114" y="122"/>
                      <a:pt x="114" y="122"/>
                      <a:pt x="114" y="122"/>
                    </a:cubicBezTo>
                    <a:cubicBezTo>
                      <a:pt x="116" y="120"/>
                      <a:pt x="119" y="118"/>
                      <a:pt x="122" y="118"/>
                    </a:cubicBezTo>
                    <a:cubicBezTo>
                      <a:pt x="125" y="118"/>
                      <a:pt x="128" y="119"/>
                      <a:pt x="130" y="122"/>
                    </a:cubicBezTo>
                    <a:cubicBezTo>
                      <a:pt x="160" y="160"/>
                      <a:pt x="160" y="160"/>
                      <a:pt x="160" y="160"/>
                    </a:cubicBezTo>
                    <a:cubicBezTo>
                      <a:pt x="169" y="150"/>
                      <a:pt x="169" y="150"/>
                      <a:pt x="169" y="150"/>
                    </a:cubicBezTo>
                    <a:cubicBezTo>
                      <a:pt x="171" y="148"/>
                      <a:pt x="174" y="147"/>
                      <a:pt x="177" y="147"/>
                    </a:cubicBezTo>
                    <a:cubicBezTo>
                      <a:pt x="199" y="147"/>
                      <a:pt x="199" y="147"/>
                      <a:pt x="199" y="147"/>
                    </a:cubicBezTo>
                    <a:cubicBezTo>
                      <a:pt x="251" y="139"/>
                      <a:pt x="251" y="139"/>
                      <a:pt x="251" y="139"/>
                    </a:cubicBezTo>
                    <a:cubicBezTo>
                      <a:pt x="280" y="120"/>
                      <a:pt x="280" y="120"/>
                      <a:pt x="280" y="120"/>
                    </a:cubicBezTo>
                    <a:cubicBezTo>
                      <a:pt x="262" y="91"/>
                      <a:pt x="262" y="91"/>
                      <a:pt x="262"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8"/>
                      <a:pt x="172" y="134"/>
                      <a:pt x="171" y="129"/>
                    </a:cubicBezTo>
                    <a:cubicBezTo>
                      <a:pt x="167" y="108"/>
                      <a:pt x="167" y="108"/>
                      <a:pt x="167"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60" y="43"/>
                      <a:pt x="360" y="43"/>
                      <a:pt x="360"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90" y="52"/>
                      <a:pt x="390" y="52"/>
                      <a:pt x="390" y="52"/>
                    </a:cubicBezTo>
                    <a:cubicBezTo>
                      <a:pt x="390" y="52"/>
                      <a:pt x="390" y="52"/>
                      <a:pt x="391" y="52"/>
                    </a:cubicBezTo>
                    <a:cubicBezTo>
                      <a:pt x="446" y="43"/>
                      <a:pt x="446" y="43"/>
                      <a:pt x="446" y="43"/>
                    </a:cubicBezTo>
                    <a:cubicBezTo>
                      <a:pt x="447" y="43"/>
                      <a:pt x="448" y="43"/>
                      <a:pt x="449" y="43"/>
                    </a:cubicBezTo>
                    <a:cubicBezTo>
                      <a:pt x="472" y="44"/>
                      <a:pt x="472" y="44"/>
                      <a:pt x="472" y="44"/>
                    </a:cubicBezTo>
                    <a:cubicBezTo>
                      <a:pt x="471" y="41"/>
                      <a:pt x="471" y="36"/>
                      <a:pt x="474" y="33"/>
                    </a:cubicBezTo>
                    <a:cubicBezTo>
                      <a:pt x="494" y="14"/>
                      <a:pt x="494" y="14"/>
                      <a:pt x="494"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2" y="5"/>
                      <a:pt x="692" y="11"/>
                    </a:cubicBezTo>
                    <a:cubicBezTo>
                      <a:pt x="692" y="21"/>
                      <a:pt x="692" y="21"/>
                      <a:pt x="692" y="21"/>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3" y="84"/>
                    </a:cubicBezTo>
                    <a:cubicBezTo>
                      <a:pt x="1110" y="86"/>
                      <a:pt x="1110" y="86"/>
                      <a:pt x="1110" y="86"/>
                    </a:cubicBezTo>
                    <a:cubicBezTo>
                      <a:pt x="1114" y="93"/>
                      <a:pt x="1114" y="93"/>
                      <a:pt x="1114" y="93"/>
                    </a:cubicBezTo>
                    <a:cubicBezTo>
                      <a:pt x="1116" y="96"/>
                      <a:pt x="1116" y="99"/>
                      <a:pt x="1115" y="102"/>
                    </a:cubicBezTo>
                    <a:cubicBezTo>
                      <a:pt x="1114" y="105"/>
                      <a:pt x="1112" y="107"/>
                      <a:pt x="1110" y="108"/>
                    </a:cubicBezTo>
                    <a:cubicBezTo>
                      <a:pt x="1076" y="124"/>
                      <a:pt x="1076" y="124"/>
                      <a:pt x="1076" y="124"/>
                    </a:cubicBezTo>
                    <a:cubicBezTo>
                      <a:pt x="1092" y="149"/>
                      <a:pt x="1092" y="149"/>
                      <a:pt x="1092" y="149"/>
                    </a:cubicBezTo>
                    <a:cubicBezTo>
                      <a:pt x="1094" y="153"/>
                      <a:pt x="1094" y="158"/>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5"/>
                      <a:pt x="979" y="156"/>
                    </a:cubicBezTo>
                    <a:cubicBezTo>
                      <a:pt x="1026" y="198"/>
                      <a:pt x="1026" y="198"/>
                      <a:pt x="1026" y="198"/>
                    </a:cubicBezTo>
                    <a:cubicBezTo>
                      <a:pt x="1029" y="201"/>
                      <a:pt x="1030" y="206"/>
                      <a:pt x="1029" y="210"/>
                    </a:cubicBezTo>
                    <a:cubicBezTo>
                      <a:pt x="1027" y="214"/>
                      <a:pt x="1023" y="217"/>
                      <a:pt x="1018" y="216"/>
                    </a:cubicBezTo>
                    <a:cubicBezTo>
                      <a:pt x="996" y="214"/>
                      <a:pt x="996" y="214"/>
                      <a:pt x="996" y="214"/>
                    </a:cubicBezTo>
                    <a:cubicBezTo>
                      <a:pt x="989" y="238"/>
                      <a:pt x="989" y="238"/>
                      <a:pt x="989" y="238"/>
                    </a:cubicBezTo>
                    <a:cubicBezTo>
                      <a:pt x="989" y="238"/>
                      <a:pt x="989" y="239"/>
                      <a:pt x="988" y="240"/>
                    </a:cubicBezTo>
                    <a:cubicBezTo>
                      <a:pt x="979" y="261"/>
                      <a:pt x="979" y="261"/>
                      <a:pt x="979" y="261"/>
                    </a:cubicBezTo>
                    <a:cubicBezTo>
                      <a:pt x="996" y="274"/>
                      <a:pt x="996" y="274"/>
                      <a:pt x="996" y="274"/>
                    </a:cubicBezTo>
                    <a:cubicBezTo>
                      <a:pt x="1000" y="278"/>
                      <a:pt x="1001" y="284"/>
                      <a:pt x="998" y="288"/>
                    </a:cubicBezTo>
                    <a:cubicBezTo>
                      <a:pt x="984" y="306"/>
                      <a:pt x="984" y="306"/>
                      <a:pt x="984" y="306"/>
                    </a:cubicBezTo>
                    <a:cubicBezTo>
                      <a:pt x="983"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8"/>
                      <a:pt x="935" y="280"/>
                    </a:cubicBezTo>
                    <a:cubicBezTo>
                      <a:pt x="937"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1" y="381"/>
                      <a:pt x="948" y="384"/>
                      <a:pt x="945" y="385"/>
                    </a:cubicBezTo>
                    <a:cubicBezTo>
                      <a:pt x="887" y="413"/>
                      <a:pt x="887" y="413"/>
                      <a:pt x="887" y="413"/>
                    </a:cubicBezTo>
                    <a:cubicBezTo>
                      <a:pt x="886"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9"/>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8"/>
                      <a:pt x="855" y="552"/>
                      <a:pt x="850" y="552"/>
                    </a:cubicBezTo>
                    <a:cubicBezTo>
                      <a:pt x="850" y="552"/>
                      <a:pt x="850" y="552"/>
                      <a:pt x="850"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8" y="424"/>
                      <a:pt x="768" y="423"/>
                      <a:pt x="767" y="423"/>
                    </a:cubicBezTo>
                    <a:cubicBezTo>
                      <a:pt x="759" y="405"/>
                      <a:pt x="759" y="405"/>
                      <a:pt x="759" y="405"/>
                    </a:cubicBezTo>
                    <a:cubicBezTo>
                      <a:pt x="736" y="405"/>
                      <a:pt x="736" y="405"/>
                      <a:pt x="736" y="405"/>
                    </a:cubicBezTo>
                    <a:cubicBezTo>
                      <a:pt x="708" y="441"/>
                      <a:pt x="708" y="441"/>
                      <a:pt x="708" y="441"/>
                    </a:cubicBezTo>
                    <a:cubicBezTo>
                      <a:pt x="708" y="442"/>
                      <a:pt x="707" y="443"/>
                      <a:pt x="706" y="444"/>
                    </a:cubicBezTo>
                    <a:cubicBezTo>
                      <a:pt x="697" y="449"/>
                      <a:pt x="697" y="449"/>
                      <a:pt x="697"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3" y="499"/>
                      <a:pt x="653" y="499"/>
                      <a:pt x="653" y="499"/>
                    </a:cubicBezTo>
                    <a:cubicBezTo>
                      <a:pt x="650" y="498"/>
                      <a:pt x="649" y="496"/>
                      <a:pt x="648" y="494"/>
                    </a:cubicBezTo>
                    <a:cubicBezTo>
                      <a:pt x="635" y="451"/>
                      <a:pt x="635" y="451"/>
                      <a:pt x="635" y="451"/>
                    </a:cubicBezTo>
                    <a:cubicBezTo>
                      <a:pt x="623" y="428"/>
                      <a:pt x="623" y="428"/>
                      <a:pt x="623" y="428"/>
                    </a:cubicBezTo>
                    <a:cubicBezTo>
                      <a:pt x="602" y="409"/>
                      <a:pt x="602" y="409"/>
                      <a:pt x="602" y="409"/>
                    </a:cubicBezTo>
                    <a:cubicBezTo>
                      <a:pt x="602" y="408"/>
                      <a:pt x="602" y="408"/>
                      <a:pt x="601" y="407"/>
                    </a:cubicBezTo>
                    <a:cubicBezTo>
                      <a:pt x="584" y="384"/>
                      <a:pt x="584" y="384"/>
                      <a:pt x="584"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8" y="393"/>
                    </a:cubicBezTo>
                    <a:cubicBezTo>
                      <a:pt x="548" y="396"/>
                      <a:pt x="547" y="400"/>
                      <a:pt x="545" y="402"/>
                    </a:cubicBezTo>
                    <a:cubicBezTo>
                      <a:pt x="510" y="442"/>
                      <a:pt x="510" y="442"/>
                      <a:pt x="510" y="442"/>
                    </a:cubicBezTo>
                    <a:cubicBezTo>
                      <a:pt x="509" y="443"/>
                      <a:pt x="507" y="444"/>
                      <a:pt x="505" y="445"/>
                    </a:cubicBezTo>
                    <a:cubicBezTo>
                      <a:pt x="440" y="461"/>
                      <a:pt x="440" y="461"/>
                      <a:pt x="440" y="461"/>
                    </a:cubicBezTo>
                    <a:cubicBezTo>
                      <a:pt x="436" y="462"/>
                      <a:pt x="431" y="460"/>
                      <a:pt x="429"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1" y="458"/>
                      <a:pt x="494" y="458"/>
                      <a:pt x="497" y="460"/>
                    </a:cubicBezTo>
                    <a:cubicBezTo>
                      <a:pt x="499" y="462"/>
                      <a:pt x="501" y="465"/>
                      <a:pt x="501" y="469"/>
                    </a:cubicBezTo>
                    <a:cubicBezTo>
                      <a:pt x="501" y="477"/>
                      <a:pt x="501" y="477"/>
                      <a:pt x="501" y="477"/>
                    </a:cubicBezTo>
                    <a:cubicBezTo>
                      <a:pt x="501" y="478"/>
                      <a:pt x="501"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9" y="829"/>
                      <a:pt x="306" y="8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61"/>
              <p:cNvSpPr>
                <a:spLocks/>
              </p:cNvSpPr>
              <p:nvPr/>
            </p:nvSpPr>
            <p:spPr bwMode="auto">
              <a:xfrm>
                <a:off x="4347" y="3018"/>
                <a:ext cx="25" cy="21"/>
              </a:xfrm>
              <a:custGeom>
                <a:avLst/>
                <a:gdLst>
                  <a:gd name="T0" fmla="*/ 18 w 53"/>
                  <a:gd name="T1" fmla="*/ 43 h 43"/>
                  <a:gd name="T2" fmla="*/ 14 w 53"/>
                  <a:gd name="T3" fmla="*/ 42 h 43"/>
                  <a:gd name="T4" fmla="*/ 8 w 53"/>
                  <a:gd name="T5" fmla="*/ 35 h 43"/>
                  <a:gd name="T6" fmla="*/ 1 w 53"/>
                  <a:gd name="T7" fmla="*/ 14 h 43"/>
                  <a:gd name="T8" fmla="*/ 4 w 53"/>
                  <a:gd name="T9" fmla="*/ 4 h 43"/>
                  <a:gd name="T10" fmla="*/ 14 w 53"/>
                  <a:gd name="T11" fmla="*/ 2 h 43"/>
                  <a:gd name="T12" fmla="*/ 46 w 53"/>
                  <a:gd name="T13" fmla="*/ 12 h 43"/>
                  <a:gd name="T14" fmla="*/ 53 w 53"/>
                  <a:gd name="T15" fmla="*/ 21 h 43"/>
                  <a:gd name="T16" fmla="*/ 47 w 53"/>
                  <a:gd name="T17" fmla="*/ 31 h 43"/>
                  <a:gd name="T18" fmla="*/ 22 w 53"/>
                  <a:gd name="T19" fmla="*/ 42 h 43"/>
                  <a:gd name="T20" fmla="*/ 18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18" y="43"/>
                    </a:moveTo>
                    <a:cubicBezTo>
                      <a:pt x="17" y="43"/>
                      <a:pt x="15" y="42"/>
                      <a:pt x="14" y="42"/>
                    </a:cubicBezTo>
                    <a:cubicBezTo>
                      <a:pt x="11" y="40"/>
                      <a:pt x="9" y="38"/>
                      <a:pt x="8" y="35"/>
                    </a:cubicBezTo>
                    <a:cubicBezTo>
                      <a:pt x="1" y="14"/>
                      <a:pt x="1" y="14"/>
                      <a:pt x="1" y="14"/>
                    </a:cubicBezTo>
                    <a:cubicBezTo>
                      <a:pt x="0" y="11"/>
                      <a:pt x="1" y="7"/>
                      <a:pt x="4" y="4"/>
                    </a:cubicBezTo>
                    <a:cubicBezTo>
                      <a:pt x="7" y="1"/>
                      <a:pt x="11" y="0"/>
                      <a:pt x="14" y="2"/>
                    </a:cubicBezTo>
                    <a:cubicBezTo>
                      <a:pt x="46" y="12"/>
                      <a:pt x="46" y="12"/>
                      <a:pt x="46" y="12"/>
                    </a:cubicBezTo>
                    <a:cubicBezTo>
                      <a:pt x="50" y="13"/>
                      <a:pt x="53" y="17"/>
                      <a:pt x="53" y="21"/>
                    </a:cubicBezTo>
                    <a:cubicBezTo>
                      <a:pt x="53" y="26"/>
                      <a:pt x="50" y="30"/>
                      <a:pt x="47" y="31"/>
                    </a:cubicBezTo>
                    <a:cubicBezTo>
                      <a:pt x="22" y="42"/>
                      <a:pt x="22" y="42"/>
                      <a:pt x="22" y="42"/>
                    </a:cubicBezTo>
                    <a:cubicBezTo>
                      <a:pt x="21" y="42"/>
                      <a:pt x="19" y="43"/>
                      <a:pt x="1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62"/>
              <p:cNvSpPr>
                <a:spLocks/>
              </p:cNvSpPr>
              <p:nvPr/>
            </p:nvSpPr>
            <p:spPr bwMode="auto">
              <a:xfrm>
                <a:off x="4339" y="3039"/>
                <a:ext cx="34" cy="36"/>
              </a:xfrm>
              <a:custGeom>
                <a:avLst/>
                <a:gdLst>
                  <a:gd name="T0" fmla="*/ 11 w 72"/>
                  <a:gd name="T1" fmla="*/ 77 h 77"/>
                  <a:gd name="T2" fmla="*/ 3 w 72"/>
                  <a:gd name="T3" fmla="*/ 73 h 77"/>
                  <a:gd name="T4" fmla="*/ 3 w 72"/>
                  <a:gd name="T5" fmla="*/ 61 h 77"/>
                  <a:gd name="T6" fmla="*/ 22 w 72"/>
                  <a:gd name="T7" fmla="*/ 38 h 77"/>
                  <a:gd name="T8" fmla="*/ 41 w 72"/>
                  <a:gd name="T9" fmla="*/ 5 h 77"/>
                  <a:gd name="T10" fmla="*/ 51 w 72"/>
                  <a:gd name="T11" fmla="*/ 0 h 77"/>
                  <a:gd name="T12" fmla="*/ 59 w 72"/>
                  <a:gd name="T13" fmla="*/ 6 h 77"/>
                  <a:gd name="T14" fmla="*/ 71 w 72"/>
                  <a:gd name="T15" fmla="*/ 28 h 77"/>
                  <a:gd name="T16" fmla="*/ 72 w 72"/>
                  <a:gd name="T17" fmla="*/ 32 h 77"/>
                  <a:gd name="T18" fmla="*/ 54 w 72"/>
                  <a:gd name="T19" fmla="*/ 63 h 77"/>
                  <a:gd name="T20" fmla="*/ 14 w 72"/>
                  <a:gd name="T21" fmla="*/ 77 h 77"/>
                  <a:gd name="T22" fmla="*/ 11 w 72"/>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7">
                    <a:moveTo>
                      <a:pt x="11" y="77"/>
                    </a:moveTo>
                    <a:cubicBezTo>
                      <a:pt x="8" y="77"/>
                      <a:pt x="5" y="76"/>
                      <a:pt x="3" y="73"/>
                    </a:cubicBezTo>
                    <a:cubicBezTo>
                      <a:pt x="0" y="69"/>
                      <a:pt x="0" y="64"/>
                      <a:pt x="3" y="61"/>
                    </a:cubicBezTo>
                    <a:cubicBezTo>
                      <a:pt x="22" y="38"/>
                      <a:pt x="22" y="38"/>
                      <a:pt x="22" y="38"/>
                    </a:cubicBezTo>
                    <a:cubicBezTo>
                      <a:pt x="41" y="5"/>
                      <a:pt x="41" y="5"/>
                      <a:pt x="41" y="5"/>
                    </a:cubicBezTo>
                    <a:cubicBezTo>
                      <a:pt x="43" y="2"/>
                      <a:pt x="47" y="0"/>
                      <a:pt x="51" y="0"/>
                    </a:cubicBezTo>
                    <a:cubicBezTo>
                      <a:pt x="54" y="0"/>
                      <a:pt x="58" y="2"/>
                      <a:pt x="59" y="6"/>
                    </a:cubicBezTo>
                    <a:cubicBezTo>
                      <a:pt x="71" y="28"/>
                      <a:pt x="71" y="28"/>
                      <a:pt x="71" y="28"/>
                    </a:cubicBezTo>
                    <a:cubicBezTo>
                      <a:pt x="71" y="29"/>
                      <a:pt x="72" y="31"/>
                      <a:pt x="72" y="32"/>
                    </a:cubicBezTo>
                    <a:cubicBezTo>
                      <a:pt x="72" y="35"/>
                      <a:pt x="71" y="56"/>
                      <a:pt x="54" y="63"/>
                    </a:cubicBezTo>
                    <a:cubicBezTo>
                      <a:pt x="43" y="68"/>
                      <a:pt x="15" y="77"/>
                      <a:pt x="14" y="77"/>
                    </a:cubicBezTo>
                    <a:cubicBezTo>
                      <a:pt x="13" y="77"/>
                      <a:pt x="12" y="77"/>
                      <a:pt x="1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63"/>
              <p:cNvSpPr>
                <a:spLocks/>
              </p:cNvSpPr>
              <p:nvPr/>
            </p:nvSpPr>
            <p:spPr bwMode="auto">
              <a:xfrm>
                <a:off x="4282" y="3150"/>
                <a:ext cx="41" cy="4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2 h 94"/>
                  <a:gd name="T14" fmla="*/ 23 w 87"/>
                  <a:gd name="T15" fmla="*/ 36 h 94"/>
                  <a:gd name="T16" fmla="*/ 37 w 87"/>
                  <a:gd name="T17" fmla="*/ 20 h 94"/>
                  <a:gd name="T18" fmla="*/ 61 w 87"/>
                  <a:gd name="T19" fmla="*/ 0 h 94"/>
                  <a:gd name="T20" fmla="*/ 84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2" y="45"/>
                      <a:pt x="5" y="43"/>
                      <a:pt x="7" y="42"/>
                    </a:cubicBezTo>
                    <a:cubicBezTo>
                      <a:pt x="13" y="40"/>
                      <a:pt x="20" y="38"/>
                      <a:pt x="23" y="36"/>
                    </a:cubicBezTo>
                    <a:cubicBezTo>
                      <a:pt x="26" y="32"/>
                      <a:pt x="33" y="24"/>
                      <a:pt x="37" y="20"/>
                    </a:cubicBezTo>
                    <a:cubicBezTo>
                      <a:pt x="53" y="1"/>
                      <a:pt x="56" y="0"/>
                      <a:pt x="61" y="0"/>
                    </a:cubicBezTo>
                    <a:cubicBezTo>
                      <a:pt x="66" y="0"/>
                      <a:pt x="69" y="1"/>
                      <a:pt x="84" y="22"/>
                    </a:cubicBezTo>
                    <a:cubicBezTo>
                      <a:pt x="86" y="24"/>
                      <a:pt x="87" y="28"/>
                      <a:pt x="86" y="31"/>
                    </a:cubicBezTo>
                    <a:cubicBezTo>
                      <a:pt x="67" y="87"/>
                      <a:pt x="67" y="87"/>
                      <a:pt x="67" y="87"/>
                    </a:cubicBezTo>
                    <a:cubicBezTo>
                      <a:pt x="66" y="91"/>
                      <a:pt x="62" y="94"/>
                      <a:pt x="58"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64"/>
              <p:cNvSpPr>
                <a:spLocks/>
              </p:cNvSpPr>
              <p:nvPr/>
            </p:nvSpPr>
            <p:spPr bwMode="auto">
              <a:xfrm>
                <a:off x="4274" y="3197"/>
                <a:ext cx="30" cy="15"/>
              </a:xfrm>
              <a:custGeom>
                <a:avLst/>
                <a:gdLst>
                  <a:gd name="T0" fmla="*/ 54 w 65"/>
                  <a:gd name="T1" fmla="*/ 32 h 32"/>
                  <a:gd name="T2" fmla="*/ 52 w 65"/>
                  <a:gd name="T3" fmla="*/ 32 h 32"/>
                  <a:gd name="T4" fmla="*/ 9 w 65"/>
                  <a:gd name="T5" fmla="*/ 22 h 32"/>
                  <a:gd name="T6" fmla="*/ 1 w 65"/>
                  <a:gd name="T7" fmla="*/ 9 h 32"/>
                  <a:gd name="T8" fmla="*/ 14 w 65"/>
                  <a:gd name="T9" fmla="*/ 2 h 32"/>
                  <a:gd name="T10" fmla="*/ 56 w 65"/>
                  <a:gd name="T11" fmla="*/ 12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2" y="32"/>
                      <a:pt x="52" y="32"/>
                    </a:cubicBezTo>
                    <a:cubicBezTo>
                      <a:pt x="9" y="22"/>
                      <a:pt x="9" y="22"/>
                      <a:pt x="9" y="22"/>
                    </a:cubicBezTo>
                    <a:cubicBezTo>
                      <a:pt x="4" y="20"/>
                      <a:pt x="0" y="15"/>
                      <a:pt x="1" y="9"/>
                    </a:cubicBezTo>
                    <a:cubicBezTo>
                      <a:pt x="3" y="4"/>
                      <a:pt x="8" y="0"/>
                      <a:pt x="14" y="2"/>
                    </a:cubicBezTo>
                    <a:cubicBezTo>
                      <a:pt x="56" y="12"/>
                      <a:pt x="56" y="12"/>
                      <a:pt x="56" y="12"/>
                    </a:cubicBezTo>
                    <a:cubicBezTo>
                      <a:pt x="62" y="13"/>
                      <a:pt x="65" y="19"/>
                      <a:pt x="64" y="24"/>
                    </a:cubicBezTo>
                    <a:cubicBezTo>
                      <a:pt x="63" y="29"/>
                      <a:pt x="59" y="32"/>
                      <a:pt x="5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65"/>
              <p:cNvSpPr>
                <a:spLocks/>
              </p:cNvSpPr>
              <p:nvPr/>
            </p:nvSpPr>
            <p:spPr bwMode="auto">
              <a:xfrm>
                <a:off x="4304" y="3204"/>
                <a:ext cx="17" cy="11"/>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5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0"/>
                      <a:pt x="0" y="15"/>
                      <a:pt x="0" y="10"/>
                    </a:cubicBezTo>
                    <a:cubicBezTo>
                      <a:pt x="1" y="4"/>
                      <a:pt x="6" y="0"/>
                      <a:pt x="12" y="1"/>
                    </a:cubicBezTo>
                    <a:cubicBezTo>
                      <a:pt x="27" y="3"/>
                      <a:pt x="27" y="3"/>
                      <a:pt x="27" y="3"/>
                    </a:cubicBezTo>
                    <a:cubicBezTo>
                      <a:pt x="32" y="3"/>
                      <a:pt x="36" y="9"/>
                      <a:pt x="35" y="14"/>
                    </a:cubicBezTo>
                    <a:cubicBezTo>
                      <a:pt x="35" y="19"/>
                      <a:pt x="30" y="23"/>
                      <a:pt x="2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66"/>
              <p:cNvSpPr>
                <a:spLocks/>
              </p:cNvSpPr>
              <p:nvPr/>
            </p:nvSpPr>
            <p:spPr bwMode="auto">
              <a:xfrm>
                <a:off x="4365" y="3144"/>
                <a:ext cx="9" cy="12"/>
              </a:xfrm>
              <a:custGeom>
                <a:avLst/>
                <a:gdLst>
                  <a:gd name="T0" fmla="*/ 11 w 21"/>
                  <a:gd name="T1" fmla="*/ 26 h 26"/>
                  <a:gd name="T2" fmla="*/ 0 w 21"/>
                  <a:gd name="T3" fmla="*/ 16 h 26"/>
                  <a:gd name="T4" fmla="*/ 0 w 21"/>
                  <a:gd name="T5" fmla="*/ 10 h 26"/>
                  <a:gd name="T6" fmla="*/ 11 w 21"/>
                  <a:gd name="T7" fmla="*/ 0 h 26"/>
                  <a:gd name="T8" fmla="*/ 21 w 21"/>
                  <a:gd name="T9" fmla="*/ 10 h 26"/>
                  <a:gd name="T10" fmla="*/ 21 w 21"/>
                  <a:gd name="T11" fmla="*/ 16 h 26"/>
                  <a:gd name="T12" fmla="*/ 1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1" y="26"/>
                    </a:moveTo>
                    <a:cubicBezTo>
                      <a:pt x="5" y="26"/>
                      <a:pt x="0" y="22"/>
                      <a:pt x="0" y="16"/>
                    </a:cubicBezTo>
                    <a:cubicBezTo>
                      <a:pt x="0" y="10"/>
                      <a:pt x="0" y="10"/>
                      <a:pt x="0" y="10"/>
                    </a:cubicBezTo>
                    <a:cubicBezTo>
                      <a:pt x="0" y="5"/>
                      <a:pt x="5" y="0"/>
                      <a:pt x="11" y="0"/>
                    </a:cubicBezTo>
                    <a:cubicBezTo>
                      <a:pt x="16" y="0"/>
                      <a:pt x="21" y="5"/>
                      <a:pt x="21" y="10"/>
                    </a:cubicBezTo>
                    <a:cubicBezTo>
                      <a:pt x="21" y="16"/>
                      <a:pt x="21" y="16"/>
                      <a:pt x="21" y="16"/>
                    </a:cubicBezTo>
                    <a:cubicBezTo>
                      <a:pt x="21" y="22"/>
                      <a:pt x="16" y="26"/>
                      <a:pt x="11"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67"/>
              <p:cNvSpPr>
                <a:spLocks/>
              </p:cNvSpPr>
              <p:nvPr/>
            </p:nvSpPr>
            <p:spPr bwMode="auto">
              <a:xfrm>
                <a:off x="4325" y="3140"/>
                <a:ext cx="21" cy="24"/>
              </a:xfrm>
              <a:custGeom>
                <a:avLst/>
                <a:gdLst>
                  <a:gd name="T0" fmla="*/ 24 w 44"/>
                  <a:gd name="T1" fmla="*/ 51 h 51"/>
                  <a:gd name="T2" fmla="*/ 17 w 44"/>
                  <a:gd name="T3" fmla="*/ 48 h 51"/>
                  <a:gd name="T4" fmla="*/ 3 w 44"/>
                  <a:gd name="T5" fmla="*/ 33 h 51"/>
                  <a:gd name="T6" fmla="*/ 0 w 44"/>
                  <a:gd name="T7" fmla="*/ 25 h 51"/>
                  <a:gd name="T8" fmla="*/ 5 w 44"/>
                  <a:gd name="T9" fmla="*/ 17 h 51"/>
                  <a:gd name="T10" fmla="*/ 27 w 44"/>
                  <a:gd name="T11" fmla="*/ 2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7"/>
                    </a:cubicBezTo>
                    <a:cubicBezTo>
                      <a:pt x="27" y="2"/>
                      <a:pt x="27" y="2"/>
                      <a:pt x="27" y="2"/>
                    </a:cubicBezTo>
                    <a:cubicBezTo>
                      <a:pt x="31" y="0"/>
                      <a:pt x="36" y="0"/>
                      <a:pt x="39" y="3"/>
                    </a:cubicBezTo>
                    <a:cubicBezTo>
                      <a:pt x="43" y="5"/>
                      <a:pt x="44" y="10"/>
                      <a:pt x="43" y="14"/>
                    </a:cubicBezTo>
                    <a:cubicBezTo>
                      <a:pt x="34" y="44"/>
                      <a:pt x="34" y="44"/>
                      <a:pt x="34" y="44"/>
                    </a:cubicBezTo>
                    <a:cubicBezTo>
                      <a:pt x="33" y="47"/>
                      <a:pt x="30" y="50"/>
                      <a:pt x="27" y="51"/>
                    </a:cubicBezTo>
                    <a:cubicBezTo>
                      <a:pt x="26" y="51"/>
                      <a:pt x="25" y="51"/>
                      <a:pt x="24"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68"/>
              <p:cNvSpPr>
                <a:spLocks/>
              </p:cNvSpPr>
              <p:nvPr/>
            </p:nvSpPr>
            <p:spPr bwMode="auto">
              <a:xfrm>
                <a:off x="4313" y="3136"/>
                <a:ext cx="14" cy="15"/>
              </a:xfrm>
              <a:custGeom>
                <a:avLst/>
                <a:gdLst>
                  <a:gd name="T0" fmla="*/ 11 w 31"/>
                  <a:gd name="T1" fmla="*/ 32 h 32"/>
                  <a:gd name="T2" fmla="*/ 5 w 31"/>
                  <a:gd name="T3" fmla="*/ 29 h 32"/>
                  <a:gd name="T4" fmla="*/ 3 w 31"/>
                  <a:gd name="T5" fmla="*/ 15 h 32"/>
                  <a:gd name="T6" fmla="*/ 11 w 31"/>
                  <a:gd name="T7" fmla="*/ 5 h 32"/>
                  <a:gd name="T8" fmla="*/ 26 w 31"/>
                  <a:gd name="T9" fmla="*/ 3 h 32"/>
                  <a:gd name="T10" fmla="*/ 27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29"/>
                    </a:cubicBezTo>
                    <a:cubicBezTo>
                      <a:pt x="0" y="26"/>
                      <a:pt x="0" y="19"/>
                      <a:pt x="3" y="15"/>
                    </a:cubicBezTo>
                    <a:cubicBezTo>
                      <a:pt x="11" y="5"/>
                      <a:pt x="11" y="5"/>
                      <a:pt x="11" y="5"/>
                    </a:cubicBezTo>
                    <a:cubicBezTo>
                      <a:pt x="15" y="0"/>
                      <a:pt x="21" y="0"/>
                      <a:pt x="26" y="3"/>
                    </a:cubicBezTo>
                    <a:cubicBezTo>
                      <a:pt x="30" y="7"/>
                      <a:pt x="31" y="13"/>
                      <a:pt x="27" y="18"/>
                    </a:cubicBezTo>
                    <a:cubicBezTo>
                      <a:pt x="19" y="28"/>
                      <a:pt x="19" y="28"/>
                      <a:pt x="19" y="28"/>
                    </a:cubicBezTo>
                    <a:cubicBezTo>
                      <a:pt x="17" y="30"/>
                      <a:pt x="14" y="32"/>
                      <a:pt x="1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69"/>
              <p:cNvSpPr>
                <a:spLocks noEditPoints="1"/>
              </p:cNvSpPr>
              <p:nvPr/>
            </p:nvSpPr>
            <p:spPr bwMode="auto">
              <a:xfrm>
                <a:off x="4317" y="3104"/>
                <a:ext cx="25" cy="31"/>
              </a:xfrm>
              <a:custGeom>
                <a:avLst/>
                <a:gdLst>
                  <a:gd name="T0" fmla="*/ 43 w 53"/>
                  <a:gd name="T1" fmla="*/ 66 h 66"/>
                  <a:gd name="T2" fmla="*/ 42 w 53"/>
                  <a:gd name="T3" fmla="*/ 66 h 66"/>
                  <a:gd name="T4" fmla="*/ 10 w 53"/>
                  <a:gd name="T5" fmla="*/ 64 h 66"/>
                  <a:gd name="T6" fmla="*/ 3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43 w 53"/>
                  <a:gd name="T23" fmla="*/ 66 h 66"/>
                  <a:gd name="T24" fmla="*/ 22 w 53"/>
                  <a:gd name="T25" fmla="*/ 44 h 66"/>
                  <a:gd name="T26" fmla="*/ 23 w 53"/>
                  <a:gd name="T27" fmla="*/ 44 h 66"/>
                  <a:gd name="T28" fmla="*/ 22 w 53"/>
                  <a:gd name="T29" fmla="*/ 42 h 66"/>
                  <a:gd name="T30" fmla="*/ 22 w 53"/>
                  <a:gd name="T3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6">
                    <a:moveTo>
                      <a:pt x="43" y="66"/>
                    </a:moveTo>
                    <a:cubicBezTo>
                      <a:pt x="42" y="66"/>
                      <a:pt x="42" y="66"/>
                      <a:pt x="42" y="66"/>
                    </a:cubicBezTo>
                    <a:cubicBezTo>
                      <a:pt x="10" y="64"/>
                      <a:pt x="10" y="64"/>
                      <a:pt x="10" y="64"/>
                    </a:cubicBezTo>
                    <a:cubicBezTo>
                      <a:pt x="7" y="64"/>
                      <a:pt x="4" y="62"/>
                      <a:pt x="3" y="60"/>
                    </a:cubicBezTo>
                    <a:cubicBezTo>
                      <a:pt x="1" y="58"/>
                      <a:pt x="0" y="56"/>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ubicBezTo>
                      <a:pt x="43" y="66"/>
                      <a:pt x="43" y="66"/>
                      <a:pt x="43" y="66"/>
                    </a:cubicBezTo>
                    <a:close/>
                    <a:moveTo>
                      <a:pt x="22" y="44"/>
                    </a:moveTo>
                    <a:cubicBezTo>
                      <a:pt x="23" y="44"/>
                      <a:pt x="23" y="44"/>
                      <a:pt x="23" y="44"/>
                    </a:cubicBezTo>
                    <a:cubicBezTo>
                      <a:pt x="22" y="42"/>
                      <a:pt x="22" y="42"/>
                      <a:pt x="22" y="42"/>
                    </a:cubicBezTo>
                    <a:lnTo>
                      <a:pt x="22"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70"/>
              <p:cNvSpPr>
                <a:spLocks/>
              </p:cNvSpPr>
              <p:nvPr/>
            </p:nvSpPr>
            <p:spPr bwMode="auto">
              <a:xfrm>
                <a:off x="4317" y="3173"/>
                <a:ext cx="24" cy="25"/>
              </a:xfrm>
              <a:custGeom>
                <a:avLst/>
                <a:gdLst>
                  <a:gd name="T0" fmla="*/ 11 w 51"/>
                  <a:gd name="T1" fmla="*/ 54 h 54"/>
                  <a:gd name="T2" fmla="*/ 7 w 51"/>
                  <a:gd name="T3" fmla="*/ 53 h 54"/>
                  <a:gd name="T4" fmla="*/ 2 w 51"/>
                  <a:gd name="T5" fmla="*/ 40 h 54"/>
                  <a:gd name="T6" fmla="*/ 16 w 51"/>
                  <a:gd name="T7" fmla="*/ 7 h 54"/>
                  <a:gd name="T8" fmla="*/ 25 w 51"/>
                  <a:gd name="T9" fmla="*/ 0 h 54"/>
                  <a:gd name="T10" fmla="*/ 41 w 51"/>
                  <a:gd name="T11" fmla="*/ 0 h 54"/>
                  <a:gd name="T12" fmla="*/ 51 w 51"/>
                  <a:gd name="T13" fmla="*/ 10 h 54"/>
                  <a:gd name="T14" fmla="*/ 41 w 51"/>
                  <a:gd name="T15" fmla="*/ 21 h 54"/>
                  <a:gd name="T16" fmla="*/ 32 w 51"/>
                  <a:gd name="T17" fmla="*/ 21 h 54"/>
                  <a:gd name="T18" fmla="*/ 21 w 51"/>
                  <a:gd name="T19" fmla="*/ 48 h 54"/>
                  <a:gd name="T20" fmla="*/ 11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1" y="54"/>
                    </a:moveTo>
                    <a:cubicBezTo>
                      <a:pt x="10" y="54"/>
                      <a:pt x="9" y="54"/>
                      <a:pt x="7" y="53"/>
                    </a:cubicBezTo>
                    <a:cubicBezTo>
                      <a:pt x="2" y="51"/>
                      <a:pt x="0" y="45"/>
                      <a:pt x="2" y="40"/>
                    </a:cubicBezTo>
                    <a:cubicBezTo>
                      <a:pt x="16" y="7"/>
                      <a:pt x="16" y="7"/>
                      <a:pt x="16" y="7"/>
                    </a:cubicBezTo>
                    <a:cubicBezTo>
                      <a:pt x="17" y="3"/>
                      <a:pt x="21" y="0"/>
                      <a:pt x="25" y="0"/>
                    </a:cubicBezTo>
                    <a:cubicBezTo>
                      <a:pt x="41" y="0"/>
                      <a:pt x="41" y="0"/>
                      <a:pt x="41" y="0"/>
                    </a:cubicBezTo>
                    <a:cubicBezTo>
                      <a:pt x="46" y="0"/>
                      <a:pt x="51" y="5"/>
                      <a:pt x="51" y="10"/>
                    </a:cubicBezTo>
                    <a:cubicBezTo>
                      <a:pt x="51" y="16"/>
                      <a:pt x="46" y="21"/>
                      <a:pt x="41" y="21"/>
                    </a:cubicBezTo>
                    <a:cubicBezTo>
                      <a:pt x="32" y="21"/>
                      <a:pt x="32" y="21"/>
                      <a:pt x="32" y="21"/>
                    </a:cubicBezTo>
                    <a:cubicBezTo>
                      <a:pt x="21" y="48"/>
                      <a:pt x="21" y="48"/>
                      <a:pt x="21" y="48"/>
                    </a:cubicBezTo>
                    <a:cubicBezTo>
                      <a:pt x="19" y="52"/>
                      <a:pt x="15" y="54"/>
                      <a:pt x="1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71"/>
              <p:cNvSpPr>
                <a:spLocks/>
              </p:cNvSpPr>
              <p:nvPr/>
            </p:nvSpPr>
            <p:spPr bwMode="auto">
              <a:xfrm>
                <a:off x="4348" y="3177"/>
                <a:ext cx="68" cy="46"/>
              </a:xfrm>
              <a:custGeom>
                <a:avLst/>
                <a:gdLst>
                  <a:gd name="T0" fmla="*/ 133 w 144"/>
                  <a:gd name="T1" fmla="*/ 98 h 98"/>
                  <a:gd name="T2" fmla="*/ 127 w 144"/>
                  <a:gd name="T3" fmla="*/ 96 h 98"/>
                  <a:gd name="T4" fmla="*/ 89 w 144"/>
                  <a:gd name="T5" fmla="*/ 71 h 98"/>
                  <a:gd name="T6" fmla="*/ 81 w 144"/>
                  <a:gd name="T7" fmla="*/ 79 h 98"/>
                  <a:gd name="T8" fmla="*/ 69 w 144"/>
                  <a:gd name="T9" fmla="*/ 81 h 98"/>
                  <a:gd name="T10" fmla="*/ 41 w 144"/>
                  <a:gd name="T11" fmla="*/ 67 h 98"/>
                  <a:gd name="T12" fmla="*/ 35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4 h 98"/>
                  <a:gd name="T26" fmla="*/ 31 w 144"/>
                  <a:gd name="T27" fmla="*/ 15 h 98"/>
                  <a:gd name="T28" fmla="*/ 42 w 144"/>
                  <a:gd name="T29" fmla="*/ 10 h 98"/>
                  <a:gd name="T30" fmla="*/ 51 w 144"/>
                  <a:gd name="T31" fmla="*/ 10 h 98"/>
                  <a:gd name="T32" fmla="*/ 107 w 144"/>
                  <a:gd name="T33" fmla="*/ 39 h 98"/>
                  <a:gd name="T34" fmla="*/ 110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6"/>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4" y="60"/>
                      <a:pt x="35"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4"/>
                    </a:cubicBezTo>
                    <a:cubicBezTo>
                      <a:pt x="31" y="15"/>
                      <a:pt x="31" y="15"/>
                      <a:pt x="31" y="15"/>
                    </a:cubicBezTo>
                    <a:cubicBezTo>
                      <a:pt x="42" y="10"/>
                      <a:pt x="42" y="10"/>
                      <a:pt x="42" y="10"/>
                    </a:cubicBezTo>
                    <a:cubicBezTo>
                      <a:pt x="45" y="9"/>
                      <a:pt x="48" y="9"/>
                      <a:pt x="51" y="10"/>
                    </a:cubicBezTo>
                    <a:cubicBezTo>
                      <a:pt x="107" y="39"/>
                      <a:pt x="107" y="39"/>
                      <a:pt x="107" y="39"/>
                    </a:cubicBezTo>
                    <a:cubicBezTo>
                      <a:pt x="108" y="39"/>
                      <a:pt x="110" y="40"/>
                      <a:pt x="110" y="42"/>
                    </a:cubicBezTo>
                    <a:cubicBezTo>
                      <a:pt x="141" y="82"/>
                      <a:pt x="141" y="82"/>
                      <a:pt x="141" y="82"/>
                    </a:cubicBezTo>
                    <a:cubicBezTo>
                      <a:pt x="144" y="86"/>
                      <a:pt x="143" y="91"/>
                      <a:pt x="140" y="95"/>
                    </a:cubicBezTo>
                    <a:cubicBezTo>
                      <a:pt x="138" y="97"/>
                      <a:pt x="135" y="98"/>
                      <a:pt x="133"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72"/>
              <p:cNvSpPr>
                <a:spLocks/>
              </p:cNvSpPr>
              <p:nvPr/>
            </p:nvSpPr>
            <p:spPr bwMode="auto">
              <a:xfrm>
                <a:off x="4405" y="3183"/>
                <a:ext cx="16" cy="21"/>
              </a:xfrm>
              <a:custGeom>
                <a:avLst/>
                <a:gdLst>
                  <a:gd name="T0" fmla="*/ 16 w 34"/>
                  <a:gd name="T1" fmla="*/ 43 h 43"/>
                  <a:gd name="T2" fmla="*/ 11 w 34"/>
                  <a:gd name="T3" fmla="*/ 41 h 43"/>
                  <a:gd name="T4" fmla="*/ 7 w 34"/>
                  <a:gd name="T5" fmla="*/ 28 h 43"/>
                  <a:gd name="T6" fmla="*/ 9 w 34"/>
                  <a:gd name="T7" fmla="*/ 23 h 43"/>
                  <a:gd name="T8" fmla="*/ 5 w 34"/>
                  <a:gd name="T9" fmla="*/ 19 h 43"/>
                  <a:gd name="T10" fmla="*/ 4 w 34"/>
                  <a:gd name="T11" fmla="*/ 5 h 43"/>
                  <a:gd name="T12" fmla="*/ 18 w 34"/>
                  <a:gd name="T13" fmla="*/ 4 h 43"/>
                  <a:gd name="T14" fmla="*/ 29 w 34"/>
                  <a:gd name="T15" fmla="*/ 13 h 43"/>
                  <a:gd name="T16" fmla="*/ 31 w 34"/>
                  <a:gd name="T17" fmla="*/ 26 h 43"/>
                  <a:gd name="T18" fmla="*/ 25 w 34"/>
                  <a:gd name="T19" fmla="*/ 37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2"/>
                      <a:pt x="11" y="41"/>
                    </a:cubicBezTo>
                    <a:cubicBezTo>
                      <a:pt x="6" y="39"/>
                      <a:pt x="4" y="33"/>
                      <a:pt x="7" y="28"/>
                    </a:cubicBezTo>
                    <a:cubicBezTo>
                      <a:pt x="9" y="23"/>
                      <a:pt x="9" y="23"/>
                      <a:pt x="9" y="23"/>
                    </a:cubicBezTo>
                    <a:cubicBezTo>
                      <a:pt x="5" y="19"/>
                      <a:pt x="5" y="19"/>
                      <a:pt x="5" y="19"/>
                    </a:cubicBezTo>
                    <a:cubicBezTo>
                      <a:pt x="1" y="15"/>
                      <a:pt x="0" y="9"/>
                      <a:pt x="4" y="5"/>
                    </a:cubicBezTo>
                    <a:cubicBezTo>
                      <a:pt x="7" y="0"/>
                      <a:pt x="14" y="0"/>
                      <a:pt x="18" y="4"/>
                    </a:cubicBezTo>
                    <a:cubicBezTo>
                      <a:pt x="29" y="13"/>
                      <a:pt x="29" y="13"/>
                      <a:pt x="29" y="13"/>
                    </a:cubicBezTo>
                    <a:cubicBezTo>
                      <a:pt x="33" y="16"/>
                      <a:pt x="34" y="21"/>
                      <a:pt x="31" y="26"/>
                    </a:cubicBezTo>
                    <a:cubicBezTo>
                      <a:pt x="25" y="37"/>
                      <a:pt x="25" y="37"/>
                      <a:pt x="25" y="37"/>
                    </a:cubicBezTo>
                    <a:cubicBezTo>
                      <a:pt x="23" y="41"/>
                      <a:pt x="20" y="43"/>
                      <a:pt x="16"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73"/>
              <p:cNvSpPr>
                <a:spLocks/>
              </p:cNvSpPr>
              <p:nvPr/>
            </p:nvSpPr>
            <p:spPr bwMode="auto">
              <a:xfrm>
                <a:off x="4418" y="3195"/>
                <a:ext cx="27" cy="23"/>
              </a:xfrm>
              <a:custGeom>
                <a:avLst/>
                <a:gdLst>
                  <a:gd name="T0" fmla="*/ 46 w 58"/>
                  <a:gd name="T1" fmla="*/ 49 h 49"/>
                  <a:gd name="T2" fmla="*/ 40 w 58"/>
                  <a:gd name="T3" fmla="*/ 47 h 49"/>
                  <a:gd name="T4" fmla="*/ 5 w 58"/>
                  <a:gd name="T5" fmla="*/ 19 h 49"/>
                  <a:gd name="T6" fmla="*/ 3 w 58"/>
                  <a:gd name="T7" fmla="*/ 5 h 49"/>
                  <a:gd name="T8" fmla="*/ 18 w 58"/>
                  <a:gd name="T9" fmla="*/ 3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8"/>
                      <a:pt x="40" y="47"/>
                    </a:cubicBezTo>
                    <a:cubicBezTo>
                      <a:pt x="5" y="19"/>
                      <a:pt x="5" y="19"/>
                      <a:pt x="5" y="19"/>
                    </a:cubicBezTo>
                    <a:cubicBezTo>
                      <a:pt x="1" y="16"/>
                      <a:pt x="0" y="9"/>
                      <a:pt x="3" y="5"/>
                    </a:cubicBezTo>
                    <a:cubicBezTo>
                      <a:pt x="7" y="1"/>
                      <a:pt x="13" y="0"/>
                      <a:pt x="18" y="3"/>
                    </a:cubicBezTo>
                    <a:cubicBezTo>
                      <a:pt x="53" y="31"/>
                      <a:pt x="53" y="31"/>
                      <a:pt x="53" y="31"/>
                    </a:cubicBezTo>
                    <a:cubicBezTo>
                      <a:pt x="57" y="34"/>
                      <a:pt x="58" y="41"/>
                      <a:pt x="54" y="45"/>
                    </a:cubicBezTo>
                    <a:cubicBezTo>
                      <a:pt x="52" y="48"/>
                      <a:pt x="49" y="49"/>
                      <a:pt x="4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0" name="Freeform 74"/>
              <p:cNvSpPr>
                <a:spLocks/>
              </p:cNvSpPr>
              <p:nvPr/>
            </p:nvSpPr>
            <p:spPr bwMode="auto">
              <a:xfrm>
                <a:off x="4242" y="3160"/>
                <a:ext cx="30" cy="44"/>
              </a:xfrm>
              <a:custGeom>
                <a:avLst/>
                <a:gdLst>
                  <a:gd name="T0" fmla="*/ 49 w 65"/>
                  <a:gd name="T1" fmla="*/ 92 h 92"/>
                  <a:gd name="T2" fmla="*/ 41 w 65"/>
                  <a:gd name="T3" fmla="*/ 89 h 92"/>
                  <a:gd name="T4" fmla="*/ 29 w 65"/>
                  <a:gd name="T5" fmla="*/ 76 h 92"/>
                  <a:gd name="T6" fmla="*/ 27 w 65"/>
                  <a:gd name="T7" fmla="*/ 72 h 92"/>
                  <a:gd name="T8" fmla="*/ 17 w 65"/>
                  <a:gd name="T9" fmla="*/ 40 h 92"/>
                  <a:gd name="T10" fmla="*/ 2 w 65"/>
                  <a:gd name="T11" fmla="*/ 17 h 92"/>
                  <a:gd name="T12" fmla="*/ 5 w 65"/>
                  <a:gd name="T13" fmla="*/ 3 h 92"/>
                  <a:gd name="T14" fmla="*/ 18 w 65"/>
                  <a:gd name="T15" fmla="*/ 4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6"/>
                      <a:pt x="29" y="76"/>
                      <a:pt x="29" y="76"/>
                    </a:cubicBezTo>
                    <a:cubicBezTo>
                      <a:pt x="28" y="75"/>
                      <a:pt x="27" y="74"/>
                      <a:pt x="27" y="72"/>
                    </a:cubicBezTo>
                    <a:cubicBezTo>
                      <a:pt x="23" y="61"/>
                      <a:pt x="18" y="44"/>
                      <a:pt x="17" y="40"/>
                    </a:cubicBezTo>
                    <a:cubicBezTo>
                      <a:pt x="15" y="37"/>
                      <a:pt x="9" y="26"/>
                      <a:pt x="2" y="17"/>
                    </a:cubicBezTo>
                    <a:cubicBezTo>
                      <a:pt x="0" y="13"/>
                      <a:pt x="0" y="7"/>
                      <a:pt x="5" y="3"/>
                    </a:cubicBezTo>
                    <a:cubicBezTo>
                      <a:pt x="9" y="0"/>
                      <a:pt x="15" y="1"/>
                      <a:pt x="18" y="4"/>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75"/>
              <p:cNvSpPr>
                <a:spLocks/>
              </p:cNvSpPr>
              <p:nvPr/>
            </p:nvSpPr>
            <p:spPr bwMode="auto">
              <a:xfrm>
                <a:off x="4260" y="3224"/>
                <a:ext cx="139" cy="103"/>
              </a:xfrm>
              <a:custGeom>
                <a:avLst/>
                <a:gdLst>
                  <a:gd name="T0" fmla="*/ 186 w 297"/>
                  <a:gd name="T1" fmla="*/ 217 h 217"/>
                  <a:gd name="T2" fmla="*/ 182 w 297"/>
                  <a:gd name="T3" fmla="*/ 216 h 217"/>
                  <a:gd name="T4" fmla="*/ 153 w 297"/>
                  <a:gd name="T5" fmla="*/ 196 h 217"/>
                  <a:gd name="T6" fmla="*/ 141 w 297"/>
                  <a:gd name="T7" fmla="*/ 176 h 217"/>
                  <a:gd name="T8" fmla="*/ 116 w 297"/>
                  <a:gd name="T9" fmla="*/ 156 h 217"/>
                  <a:gd name="T10" fmla="*/ 66 w 297"/>
                  <a:gd name="T11" fmla="*/ 182 h 217"/>
                  <a:gd name="T12" fmla="*/ 61 w 297"/>
                  <a:gd name="T13" fmla="*/ 183 h 217"/>
                  <a:gd name="T14" fmla="*/ 11 w 297"/>
                  <a:gd name="T15" fmla="*/ 186 h 217"/>
                  <a:gd name="T16" fmla="*/ 2 w 297"/>
                  <a:gd name="T17" fmla="*/ 181 h 217"/>
                  <a:gd name="T18" fmla="*/ 1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7 h 217"/>
                  <a:gd name="T30" fmla="*/ 76 w 297"/>
                  <a:gd name="T31" fmla="*/ 46 h 217"/>
                  <a:gd name="T32" fmla="*/ 115 w 297"/>
                  <a:gd name="T33" fmla="*/ 17 h 217"/>
                  <a:gd name="T34" fmla="*/ 126 w 297"/>
                  <a:gd name="T35" fmla="*/ 16 h 217"/>
                  <a:gd name="T36" fmla="*/ 135 w 297"/>
                  <a:gd name="T37" fmla="*/ 21 h 217"/>
                  <a:gd name="T38" fmla="*/ 141 w 297"/>
                  <a:gd name="T39" fmla="*/ 6 h 217"/>
                  <a:gd name="T40" fmla="*/ 152 w 297"/>
                  <a:gd name="T41" fmla="*/ 0 h 217"/>
                  <a:gd name="T42" fmla="*/ 190 w 297"/>
                  <a:gd name="T43" fmla="*/ 3 h 217"/>
                  <a:gd name="T44" fmla="*/ 198 w 297"/>
                  <a:gd name="T45" fmla="*/ 8 h 217"/>
                  <a:gd name="T46" fmla="*/ 199 w 297"/>
                  <a:gd name="T47" fmla="*/ 17 h 217"/>
                  <a:gd name="T48" fmla="*/ 196 w 297"/>
                  <a:gd name="T49" fmla="*/ 24 h 217"/>
                  <a:gd name="T50" fmla="*/ 210 w 297"/>
                  <a:gd name="T51" fmla="*/ 29 h 217"/>
                  <a:gd name="T52" fmla="*/ 224 w 297"/>
                  <a:gd name="T53" fmla="*/ 5 h 217"/>
                  <a:gd name="T54" fmla="*/ 231 w 297"/>
                  <a:gd name="T55" fmla="*/ 0 h 217"/>
                  <a:gd name="T56" fmla="*/ 239 w 297"/>
                  <a:gd name="T57" fmla="*/ 3 h 217"/>
                  <a:gd name="T58" fmla="*/ 256 w 297"/>
                  <a:gd name="T59" fmla="*/ 18 h 217"/>
                  <a:gd name="T60" fmla="*/ 260 w 297"/>
                  <a:gd name="T61" fmla="*/ 24 h 217"/>
                  <a:gd name="T62" fmla="*/ 267 w 297"/>
                  <a:gd name="T63" fmla="*/ 60 h 217"/>
                  <a:gd name="T64" fmla="*/ 294 w 297"/>
                  <a:gd name="T65" fmla="*/ 102 h 217"/>
                  <a:gd name="T66" fmla="*/ 295 w 297"/>
                  <a:gd name="T67" fmla="*/ 113 h 217"/>
                  <a:gd name="T68" fmla="*/ 266 w 297"/>
                  <a:gd name="T69" fmla="*/ 170 h 217"/>
                  <a:gd name="T70" fmla="*/ 264 w 297"/>
                  <a:gd name="T71" fmla="*/ 173 h 217"/>
                  <a:gd name="T72" fmla="*/ 227 w 297"/>
                  <a:gd name="T73" fmla="*/ 204 h 217"/>
                  <a:gd name="T74" fmla="*/ 223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6"/>
                    </a:cubicBezTo>
                    <a:cubicBezTo>
                      <a:pt x="162" y="208"/>
                      <a:pt x="154" y="203"/>
                      <a:pt x="153" y="196"/>
                    </a:cubicBezTo>
                    <a:cubicBezTo>
                      <a:pt x="151" y="193"/>
                      <a:pt x="146" y="184"/>
                      <a:pt x="141" y="176"/>
                    </a:cubicBezTo>
                    <a:cubicBezTo>
                      <a:pt x="116" y="156"/>
                      <a:pt x="116" y="156"/>
                      <a:pt x="116" y="156"/>
                    </a:cubicBezTo>
                    <a:cubicBezTo>
                      <a:pt x="66" y="182"/>
                      <a:pt x="66" y="182"/>
                      <a:pt x="66" y="182"/>
                    </a:cubicBezTo>
                    <a:cubicBezTo>
                      <a:pt x="64" y="183"/>
                      <a:pt x="63" y="183"/>
                      <a:pt x="61" y="183"/>
                    </a:cubicBezTo>
                    <a:cubicBezTo>
                      <a:pt x="11" y="186"/>
                      <a:pt x="11" y="186"/>
                      <a:pt x="11" y="186"/>
                    </a:cubicBezTo>
                    <a:cubicBezTo>
                      <a:pt x="8" y="186"/>
                      <a:pt x="4" y="184"/>
                      <a:pt x="2" y="181"/>
                    </a:cubicBezTo>
                    <a:cubicBezTo>
                      <a:pt x="0" y="178"/>
                      <a:pt x="0" y="174"/>
                      <a:pt x="1" y="171"/>
                    </a:cubicBezTo>
                    <a:cubicBezTo>
                      <a:pt x="8" y="158"/>
                      <a:pt x="8" y="158"/>
                      <a:pt x="8" y="158"/>
                    </a:cubicBezTo>
                    <a:cubicBezTo>
                      <a:pt x="13" y="81"/>
                      <a:pt x="13" y="81"/>
                      <a:pt x="13" y="81"/>
                    </a:cubicBezTo>
                    <a:cubicBezTo>
                      <a:pt x="13" y="77"/>
                      <a:pt x="16" y="73"/>
                      <a:pt x="21" y="72"/>
                    </a:cubicBezTo>
                    <a:cubicBezTo>
                      <a:pt x="63" y="61"/>
                      <a:pt x="63" y="61"/>
                      <a:pt x="63" y="61"/>
                    </a:cubicBezTo>
                    <a:cubicBezTo>
                      <a:pt x="75" y="47"/>
                      <a:pt x="75" y="47"/>
                      <a:pt x="75" y="47"/>
                    </a:cubicBezTo>
                    <a:cubicBezTo>
                      <a:pt x="75" y="47"/>
                      <a:pt x="76" y="47"/>
                      <a:pt x="76" y="46"/>
                    </a:cubicBezTo>
                    <a:cubicBezTo>
                      <a:pt x="115" y="17"/>
                      <a:pt x="115" y="17"/>
                      <a:pt x="115" y="17"/>
                    </a:cubicBezTo>
                    <a:cubicBezTo>
                      <a:pt x="118" y="14"/>
                      <a:pt x="123" y="14"/>
                      <a:pt x="126" y="16"/>
                    </a:cubicBezTo>
                    <a:cubicBezTo>
                      <a:pt x="135" y="21"/>
                      <a:pt x="135" y="21"/>
                      <a:pt x="135" y="21"/>
                    </a:cubicBezTo>
                    <a:cubicBezTo>
                      <a:pt x="141" y="6"/>
                      <a:pt x="141" y="6"/>
                      <a:pt x="141" y="6"/>
                    </a:cubicBezTo>
                    <a:cubicBezTo>
                      <a:pt x="143" y="2"/>
                      <a:pt x="147" y="0"/>
                      <a:pt x="152" y="0"/>
                    </a:cubicBezTo>
                    <a:cubicBezTo>
                      <a:pt x="190" y="3"/>
                      <a:pt x="190" y="3"/>
                      <a:pt x="190" y="3"/>
                    </a:cubicBezTo>
                    <a:cubicBezTo>
                      <a:pt x="193" y="4"/>
                      <a:pt x="196" y="5"/>
                      <a:pt x="198" y="8"/>
                    </a:cubicBezTo>
                    <a:cubicBezTo>
                      <a:pt x="199" y="11"/>
                      <a:pt x="200" y="14"/>
                      <a:pt x="199" y="17"/>
                    </a:cubicBezTo>
                    <a:cubicBezTo>
                      <a:pt x="196" y="24"/>
                      <a:pt x="196" y="24"/>
                      <a:pt x="196" y="24"/>
                    </a:cubicBezTo>
                    <a:cubicBezTo>
                      <a:pt x="210" y="29"/>
                      <a:pt x="210" y="29"/>
                      <a:pt x="210" y="29"/>
                    </a:cubicBezTo>
                    <a:cubicBezTo>
                      <a:pt x="224" y="5"/>
                      <a:pt x="224" y="5"/>
                      <a:pt x="224" y="5"/>
                    </a:cubicBezTo>
                    <a:cubicBezTo>
                      <a:pt x="225" y="2"/>
                      <a:pt x="228" y="1"/>
                      <a:pt x="231" y="0"/>
                    </a:cubicBezTo>
                    <a:cubicBezTo>
                      <a:pt x="234" y="0"/>
                      <a:pt x="237" y="1"/>
                      <a:pt x="239" y="3"/>
                    </a:cubicBezTo>
                    <a:cubicBezTo>
                      <a:pt x="256" y="18"/>
                      <a:pt x="256" y="18"/>
                      <a:pt x="256" y="18"/>
                    </a:cubicBezTo>
                    <a:cubicBezTo>
                      <a:pt x="258" y="19"/>
                      <a:pt x="259" y="21"/>
                      <a:pt x="260" y="24"/>
                    </a:cubicBezTo>
                    <a:cubicBezTo>
                      <a:pt x="267" y="60"/>
                      <a:pt x="267" y="60"/>
                      <a:pt x="267" y="60"/>
                    </a:cubicBezTo>
                    <a:cubicBezTo>
                      <a:pt x="294" y="102"/>
                      <a:pt x="294" y="102"/>
                      <a:pt x="294" y="102"/>
                    </a:cubicBezTo>
                    <a:cubicBezTo>
                      <a:pt x="296" y="106"/>
                      <a:pt x="297" y="109"/>
                      <a:pt x="295" y="113"/>
                    </a:cubicBezTo>
                    <a:cubicBezTo>
                      <a:pt x="266" y="170"/>
                      <a:pt x="266" y="170"/>
                      <a:pt x="266" y="170"/>
                    </a:cubicBezTo>
                    <a:cubicBezTo>
                      <a:pt x="265" y="171"/>
                      <a:pt x="265" y="172"/>
                      <a:pt x="264" y="173"/>
                    </a:cubicBezTo>
                    <a:cubicBezTo>
                      <a:pt x="227" y="204"/>
                      <a:pt x="227" y="204"/>
                      <a:pt x="227" y="204"/>
                    </a:cubicBezTo>
                    <a:cubicBezTo>
                      <a:pt x="226" y="205"/>
                      <a:pt x="225" y="205"/>
                      <a:pt x="223" y="206"/>
                    </a:cubicBezTo>
                    <a:cubicBezTo>
                      <a:pt x="189" y="217"/>
                      <a:pt x="189" y="217"/>
                      <a:pt x="189" y="217"/>
                    </a:cubicBezTo>
                    <a:cubicBezTo>
                      <a:pt x="188" y="217"/>
                      <a:pt x="187" y="217"/>
                      <a:pt x="186"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76"/>
              <p:cNvSpPr>
                <a:spLocks/>
              </p:cNvSpPr>
              <p:nvPr/>
            </p:nvSpPr>
            <p:spPr bwMode="auto">
              <a:xfrm>
                <a:off x="4339" y="3330"/>
                <a:ext cx="18" cy="19"/>
              </a:xfrm>
              <a:custGeom>
                <a:avLst/>
                <a:gdLst>
                  <a:gd name="T0" fmla="*/ 14 w 40"/>
                  <a:gd name="T1" fmla="*/ 39 h 39"/>
                  <a:gd name="T2" fmla="*/ 10 w 40"/>
                  <a:gd name="T3" fmla="*/ 38 h 39"/>
                  <a:gd name="T4" fmla="*/ 3 w 40"/>
                  <a:gd name="T5" fmla="*/ 30 h 39"/>
                  <a:gd name="T6" fmla="*/ 1 w 40"/>
                  <a:gd name="T7" fmla="*/ 13 h 39"/>
                  <a:gd name="T8" fmla="*/ 4 w 40"/>
                  <a:gd name="T9" fmla="*/ 3 h 39"/>
                  <a:gd name="T10" fmla="*/ 14 w 40"/>
                  <a:gd name="T11" fmla="*/ 1 h 39"/>
                  <a:gd name="T12" fmla="*/ 30 w 40"/>
                  <a:gd name="T13" fmla="*/ 3 h 39"/>
                  <a:gd name="T14" fmla="*/ 38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0" y="38"/>
                    </a:cubicBezTo>
                    <a:cubicBezTo>
                      <a:pt x="7" y="37"/>
                      <a:pt x="4" y="34"/>
                      <a:pt x="3" y="30"/>
                    </a:cubicBezTo>
                    <a:cubicBezTo>
                      <a:pt x="1" y="13"/>
                      <a:pt x="1" y="13"/>
                      <a:pt x="1" y="13"/>
                    </a:cubicBezTo>
                    <a:cubicBezTo>
                      <a:pt x="0" y="9"/>
                      <a:pt x="1" y="5"/>
                      <a:pt x="4" y="3"/>
                    </a:cubicBezTo>
                    <a:cubicBezTo>
                      <a:pt x="7" y="1"/>
                      <a:pt x="11" y="0"/>
                      <a:pt x="14" y="1"/>
                    </a:cubicBezTo>
                    <a:cubicBezTo>
                      <a:pt x="16" y="2"/>
                      <a:pt x="24" y="3"/>
                      <a:pt x="30" y="3"/>
                    </a:cubicBezTo>
                    <a:cubicBezTo>
                      <a:pt x="34" y="3"/>
                      <a:pt x="37" y="6"/>
                      <a:pt x="38" y="10"/>
                    </a:cubicBezTo>
                    <a:cubicBezTo>
                      <a:pt x="40" y="14"/>
                      <a:pt x="39" y="18"/>
                      <a:pt x="36" y="21"/>
                    </a:cubicBezTo>
                    <a:cubicBezTo>
                      <a:pt x="21" y="36"/>
                      <a:pt x="21" y="36"/>
                      <a:pt x="21" y="36"/>
                    </a:cubicBezTo>
                    <a:cubicBezTo>
                      <a:pt x="19" y="38"/>
                      <a:pt x="16" y="39"/>
                      <a:pt x="14"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77"/>
              <p:cNvSpPr>
                <a:spLocks/>
              </p:cNvSpPr>
              <p:nvPr/>
            </p:nvSpPr>
            <p:spPr bwMode="auto">
              <a:xfrm>
                <a:off x="4417" y="3307"/>
                <a:ext cx="26" cy="29"/>
              </a:xfrm>
              <a:custGeom>
                <a:avLst/>
                <a:gdLst>
                  <a:gd name="T0" fmla="*/ 11 w 55"/>
                  <a:gd name="T1" fmla="*/ 63 h 63"/>
                  <a:gd name="T2" fmla="*/ 5 w 55"/>
                  <a:gd name="T3" fmla="*/ 61 h 63"/>
                  <a:gd name="T4" fmla="*/ 2 w 55"/>
                  <a:gd name="T5" fmla="*/ 48 h 63"/>
                  <a:gd name="T6" fmla="*/ 23 w 55"/>
                  <a:gd name="T7" fmla="*/ 6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1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1" y="63"/>
                    </a:moveTo>
                    <a:cubicBezTo>
                      <a:pt x="9" y="63"/>
                      <a:pt x="7" y="62"/>
                      <a:pt x="5" y="61"/>
                    </a:cubicBezTo>
                    <a:cubicBezTo>
                      <a:pt x="1" y="58"/>
                      <a:pt x="0" y="53"/>
                      <a:pt x="2" y="48"/>
                    </a:cubicBezTo>
                    <a:cubicBezTo>
                      <a:pt x="23" y="6"/>
                      <a:pt x="23" y="6"/>
                      <a:pt x="23" y="6"/>
                    </a:cubicBezTo>
                    <a:cubicBezTo>
                      <a:pt x="25" y="2"/>
                      <a:pt x="29" y="0"/>
                      <a:pt x="33" y="1"/>
                    </a:cubicBezTo>
                    <a:cubicBezTo>
                      <a:pt x="37" y="1"/>
                      <a:pt x="41" y="4"/>
                      <a:pt x="42" y="8"/>
                    </a:cubicBezTo>
                    <a:cubicBezTo>
                      <a:pt x="45" y="19"/>
                      <a:pt x="45" y="19"/>
                      <a:pt x="45" y="19"/>
                    </a:cubicBezTo>
                    <a:cubicBezTo>
                      <a:pt x="49" y="19"/>
                      <a:pt x="53" y="22"/>
                      <a:pt x="54" y="26"/>
                    </a:cubicBezTo>
                    <a:cubicBezTo>
                      <a:pt x="55" y="31"/>
                      <a:pt x="54" y="35"/>
                      <a:pt x="50" y="38"/>
                    </a:cubicBezTo>
                    <a:cubicBezTo>
                      <a:pt x="17" y="61"/>
                      <a:pt x="17" y="61"/>
                      <a:pt x="17" y="61"/>
                    </a:cubicBezTo>
                    <a:cubicBezTo>
                      <a:pt x="16" y="63"/>
                      <a:pt x="13" y="63"/>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78"/>
              <p:cNvSpPr>
                <a:spLocks/>
              </p:cNvSpPr>
              <p:nvPr/>
            </p:nvSpPr>
            <p:spPr bwMode="auto">
              <a:xfrm>
                <a:off x="4372" y="3328"/>
                <a:ext cx="43" cy="30"/>
              </a:xfrm>
              <a:custGeom>
                <a:avLst/>
                <a:gdLst>
                  <a:gd name="T0" fmla="*/ 12 w 92"/>
                  <a:gd name="T1" fmla="*/ 63 h 63"/>
                  <a:gd name="T2" fmla="*/ 3 w 92"/>
                  <a:gd name="T3" fmla="*/ 58 h 63"/>
                  <a:gd name="T4" fmla="*/ 6 w 92"/>
                  <a:gd name="T5" fmla="*/ 44 h 63"/>
                  <a:gd name="T6" fmla="*/ 72 w 92"/>
                  <a:gd name="T7" fmla="*/ 2 h 63"/>
                  <a:gd name="T8" fmla="*/ 81 w 92"/>
                  <a:gd name="T9" fmla="*/ 1 h 63"/>
                  <a:gd name="T10" fmla="*/ 87 w 92"/>
                  <a:gd name="T11" fmla="*/ 7 h 63"/>
                  <a:gd name="T12" fmla="*/ 91 w 92"/>
                  <a:gd name="T13" fmla="*/ 19 h 63"/>
                  <a:gd name="T14" fmla="*/ 85 w 92"/>
                  <a:gd name="T15" fmla="*/ 31 h 63"/>
                  <a:gd name="T16" fmla="*/ 16 w 92"/>
                  <a:gd name="T17" fmla="*/ 62 h 63"/>
                  <a:gd name="T18" fmla="*/ 12 w 92"/>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63">
                    <a:moveTo>
                      <a:pt x="12" y="63"/>
                    </a:moveTo>
                    <a:cubicBezTo>
                      <a:pt x="8" y="63"/>
                      <a:pt x="5" y="61"/>
                      <a:pt x="3" y="58"/>
                    </a:cubicBezTo>
                    <a:cubicBezTo>
                      <a:pt x="0" y="53"/>
                      <a:pt x="2" y="47"/>
                      <a:pt x="6" y="44"/>
                    </a:cubicBezTo>
                    <a:cubicBezTo>
                      <a:pt x="72" y="2"/>
                      <a:pt x="72" y="2"/>
                      <a:pt x="72" y="2"/>
                    </a:cubicBezTo>
                    <a:cubicBezTo>
                      <a:pt x="74" y="0"/>
                      <a:pt x="78" y="0"/>
                      <a:pt x="81" y="1"/>
                    </a:cubicBezTo>
                    <a:cubicBezTo>
                      <a:pt x="84" y="2"/>
                      <a:pt x="86" y="4"/>
                      <a:pt x="87" y="7"/>
                    </a:cubicBezTo>
                    <a:cubicBezTo>
                      <a:pt x="91" y="19"/>
                      <a:pt x="91" y="19"/>
                      <a:pt x="91" y="19"/>
                    </a:cubicBezTo>
                    <a:cubicBezTo>
                      <a:pt x="92" y="24"/>
                      <a:pt x="90" y="29"/>
                      <a:pt x="85" y="31"/>
                    </a:cubicBezTo>
                    <a:cubicBezTo>
                      <a:pt x="16" y="62"/>
                      <a:pt x="16" y="62"/>
                      <a:pt x="16" y="62"/>
                    </a:cubicBezTo>
                    <a:cubicBezTo>
                      <a:pt x="15" y="63"/>
                      <a:pt x="13" y="63"/>
                      <a:pt x="1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79"/>
              <p:cNvSpPr>
                <a:spLocks/>
              </p:cNvSpPr>
              <p:nvPr/>
            </p:nvSpPr>
            <p:spPr bwMode="auto">
              <a:xfrm>
                <a:off x="4064" y="3219"/>
                <a:ext cx="32" cy="57"/>
              </a:xfrm>
              <a:custGeom>
                <a:avLst/>
                <a:gdLst>
                  <a:gd name="T0" fmla="*/ 33 w 69"/>
                  <a:gd name="T1" fmla="*/ 120 h 120"/>
                  <a:gd name="T2" fmla="*/ 28 w 69"/>
                  <a:gd name="T3" fmla="*/ 119 h 120"/>
                  <a:gd name="T4" fmla="*/ 6 w 69"/>
                  <a:gd name="T5" fmla="*/ 106 h 120"/>
                  <a:gd name="T6" fmla="*/ 3 w 69"/>
                  <a:gd name="T7" fmla="*/ 92 h 120"/>
                  <a:gd name="T8" fmla="*/ 8 w 69"/>
                  <a:gd name="T9" fmla="*/ 81 h 120"/>
                  <a:gd name="T10" fmla="*/ 11 w 69"/>
                  <a:gd name="T11" fmla="*/ 52 h 120"/>
                  <a:gd name="T12" fmla="*/ 13 w 69"/>
                  <a:gd name="T13" fmla="*/ 48 h 120"/>
                  <a:gd name="T14" fmla="*/ 23 w 69"/>
                  <a:gd name="T15" fmla="*/ 32 h 120"/>
                  <a:gd name="T16" fmla="*/ 24 w 69"/>
                  <a:gd name="T17" fmla="*/ 31 h 120"/>
                  <a:gd name="T18" fmla="*/ 47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29" y="120"/>
                      <a:pt x="28" y="119"/>
                    </a:cubicBezTo>
                    <a:cubicBezTo>
                      <a:pt x="6" y="106"/>
                      <a:pt x="6" y="106"/>
                      <a:pt x="6" y="106"/>
                    </a:cubicBezTo>
                    <a:cubicBezTo>
                      <a:pt x="2" y="103"/>
                      <a:pt x="0" y="97"/>
                      <a:pt x="3" y="92"/>
                    </a:cubicBezTo>
                    <a:cubicBezTo>
                      <a:pt x="8" y="81"/>
                      <a:pt x="8" y="81"/>
                      <a:pt x="8" y="81"/>
                    </a:cubicBezTo>
                    <a:cubicBezTo>
                      <a:pt x="11" y="52"/>
                      <a:pt x="11" y="52"/>
                      <a:pt x="11" y="52"/>
                    </a:cubicBezTo>
                    <a:cubicBezTo>
                      <a:pt x="11" y="51"/>
                      <a:pt x="12" y="49"/>
                      <a:pt x="13" y="48"/>
                    </a:cubicBezTo>
                    <a:cubicBezTo>
                      <a:pt x="23" y="32"/>
                      <a:pt x="23" y="32"/>
                      <a:pt x="23" y="32"/>
                    </a:cubicBezTo>
                    <a:cubicBezTo>
                      <a:pt x="23" y="32"/>
                      <a:pt x="24" y="32"/>
                      <a:pt x="24" y="31"/>
                    </a:cubicBezTo>
                    <a:cubicBezTo>
                      <a:pt x="47" y="4"/>
                      <a:pt x="47" y="4"/>
                      <a:pt x="47" y="4"/>
                    </a:cubicBezTo>
                    <a:cubicBezTo>
                      <a:pt x="50" y="1"/>
                      <a:pt x="54" y="0"/>
                      <a:pt x="58" y="1"/>
                    </a:cubicBezTo>
                    <a:cubicBezTo>
                      <a:pt x="62" y="2"/>
                      <a:pt x="65" y="5"/>
                      <a:pt x="65" y="9"/>
                    </a:cubicBezTo>
                    <a:cubicBezTo>
                      <a:pt x="69" y="29"/>
                      <a:pt x="69" y="29"/>
                      <a:pt x="69" y="29"/>
                    </a:cubicBezTo>
                    <a:cubicBezTo>
                      <a:pt x="69" y="31"/>
                      <a:pt x="69" y="32"/>
                      <a:pt x="69" y="34"/>
                    </a:cubicBezTo>
                    <a:cubicBezTo>
                      <a:pt x="43" y="113"/>
                      <a:pt x="43" y="113"/>
                      <a:pt x="43" y="113"/>
                    </a:cubicBezTo>
                    <a:cubicBezTo>
                      <a:pt x="42" y="116"/>
                      <a:pt x="40" y="119"/>
                      <a:pt x="37" y="120"/>
                    </a:cubicBezTo>
                    <a:cubicBezTo>
                      <a:pt x="36" y="120"/>
                      <a:pt x="34" y="120"/>
                      <a:pt x="33"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80"/>
              <p:cNvSpPr>
                <a:spLocks/>
              </p:cNvSpPr>
              <p:nvPr/>
            </p:nvSpPr>
            <p:spPr bwMode="auto">
              <a:xfrm>
                <a:off x="3661" y="3098"/>
                <a:ext cx="42" cy="20"/>
              </a:xfrm>
              <a:custGeom>
                <a:avLst/>
                <a:gdLst>
                  <a:gd name="T0" fmla="*/ 38 w 88"/>
                  <a:gd name="T1" fmla="*/ 42 h 42"/>
                  <a:gd name="T2" fmla="*/ 28 w 88"/>
                  <a:gd name="T3" fmla="*/ 32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7 h 42"/>
                  <a:gd name="T24" fmla="*/ 87 w 88"/>
                  <a:gd name="T25" fmla="*/ 28 h 42"/>
                  <a:gd name="T26" fmla="*/ 78 w 88"/>
                  <a:gd name="T27" fmla="*/ 37 h 42"/>
                  <a:gd name="T28" fmla="*/ 39 w 88"/>
                  <a:gd name="T29" fmla="*/ 41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2"/>
                    </a:cubicBezTo>
                    <a:cubicBezTo>
                      <a:pt x="27" y="27"/>
                      <a:pt x="31" y="22"/>
                      <a:pt x="37" y="21"/>
                    </a:cubicBezTo>
                    <a:cubicBezTo>
                      <a:pt x="39" y="21"/>
                      <a:pt x="39" y="21"/>
                      <a:pt x="39" y="21"/>
                    </a:cubicBezTo>
                    <a:cubicBezTo>
                      <a:pt x="38" y="20"/>
                      <a:pt x="38" y="20"/>
                      <a:pt x="38" y="20"/>
                    </a:cubicBezTo>
                    <a:cubicBezTo>
                      <a:pt x="10" y="20"/>
                      <a:pt x="10" y="20"/>
                      <a:pt x="10" y="20"/>
                    </a:cubicBezTo>
                    <a:cubicBezTo>
                      <a:pt x="4" y="20"/>
                      <a:pt x="0" y="16"/>
                      <a:pt x="0" y="10"/>
                    </a:cubicBezTo>
                    <a:cubicBezTo>
                      <a:pt x="0" y="4"/>
                      <a:pt x="4" y="0"/>
                      <a:pt x="10" y="0"/>
                    </a:cubicBezTo>
                    <a:cubicBezTo>
                      <a:pt x="41" y="0"/>
                      <a:pt x="41" y="0"/>
                      <a:pt x="41" y="0"/>
                    </a:cubicBezTo>
                    <a:cubicBezTo>
                      <a:pt x="43" y="0"/>
                      <a:pt x="44" y="0"/>
                      <a:pt x="46" y="1"/>
                    </a:cubicBezTo>
                    <a:cubicBezTo>
                      <a:pt x="60" y="9"/>
                      <a:pt x="60" y="9"/>
                      <a:pt x="60" y="9"/>
                    </a:cubicBezTo>
                    <a:cubicBezTo>
                      <a:pt x="81" y="17"/>
                      <a:pt x="81" y="17"/>
                      <a:pt x="81" y="17"/>
                    </a:cubicBezTo>
                    <a:cubicBezTo>
                      <a:pt x="85" y="19"/>
                      <a:pt x="88" y="24"/>
                      <a:pt x="87" y="28"/>
                    </a:cubicBezTo>
                    <a:cubicBezTo>
                      <a:pt x="86" y="33"/>
                      <a:pt x="83" y="37"/>
                      <a:pt x="78" y="37"/>
                    </a:cubicBezTo>
                    <a:cubicBezTo>
                      <a:pt x="39" y="41"/>
                      <a:pt x="39" y="41"/>
                      <a:pt x="39" y="41"/>
                    </a:cubicBezTo>
                    <a:cubicBezTo>
                      <a:pt x="39" y="42"/>
                      <a:pt x="38" y="42"/>
                      <a:pt x="3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81"/>
              <p:cNvSpPr>
                <a:spLocks/>
              </p:cNvSpPr>
              <p:nvPr/>
            </p:nvSpPr>
            <p:spPr bwMode="auto">
              <a:xfrm>
                <a:off x="3711" y="3107"/>
                <a:ext cx="27" cy="13"/>
              </a:xfrm>
              <a:custGeom>
                <a:avLst/>
                <a:gdLst>
                  <a:gd name="T0" fmla="*/ 47 w 58"/>
                  <a:gd name="T1" fmla="*/ 27 h 27"/>
                  <a:gd name="T2" fmla="*/ 46 w 58"/>
                  <a:gd name="T3" fmla="*/ 27 h 27"/>
                  <a:gd name="T4" fmla="*/ 10 w 58"/>
                  <a:gd name="T5" fmla="*/ 21 h 27"/>
                  <a:gd name="T6" fmla="*/ 1 w 58"/>
                  <a:gd name="T7" fmla="*/ 10 h 27"/>
                  <a:gd name="T8" fmla="*/ 13 w 58"/>
                  <a:gd name="T9" fmla="*/ 1 h 27"/>
                  <a:gd name="T10" fmla="*/ 49 w 58"/>
                  <a:gd name="T11" fmla="*/ 6 h 27"/>
                  <a:gd name="T12" fmla="*/ 58 w 58"/>
                  <a:gd name="T13" fmla="*/ 18 h 27"/>
                  <a:gd name="T14" fmla="*/ 47 w 5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7">
                    <a:moveTo>
                      <a:pt x="47" y="27"/>
                    </a:moveTo>
                    <a:cubicBezTo>
                      <a:pt x="47" y="27"/>
                      <a:pt x="46" y="27"/>
                      <a:pt x="46" y="27"/>
                    </a:cubicBezTo>
                    <a:cubicBezTo>
                      <a:pt x="10" y="21"/>
                      <a:pt x="10" y="21"/>
                      <a:pt x="10" y="21"/>
                    </a:cubicBezTo>
                    <a:cubicBezTo>
                      <a:pt x="4" y="21"/>
                      <a:pt x="0" y="15"/>
                      <a:pt x="1" y="10"/>
                    </a:cubicBezTo>
                    <a:cubicBezTo>
                      <a:pt x="2" y="4"/>
                      <a:pt x="7" y="0"/>
                      <a:pt x="13" y="1"/>
                    </a:cubicBezTo>
                    <a:cubicBezTo>
                      <a:pt x="49" y="6"/>
                      <a:pt x="49" y="6"/>
                      <a:pt x="49" y="6"/>
                    </a:cubicBezTo>
                    <a:cubicBezTo>
                      <a:pt x="54" y="7"/>
                      <a:pt x="58" y="12"/>
                      <a:pt x="58" y="18"/>
                    </a:cubicBezTo>
                    <a:cubicBezTo>
                      <a:pt x="57" y="23"/>
                      <a:pt x="52" y="27"/>
                      <a:pt x="47"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82"/>
              <p:cNvSpPr>
                <a:spLocks/>
              </p:cNvSpPr>
              <p:nvPr/>
            </p:nvSpPr>
            <p:spPr bwMode="auto">
              <a:xfrm>
                <a:off x="3735" y="3119"/>
                <a:ext cx="13" cy="16"/>
              </a:xfrm>
              <a:custGeom>
                <a:avLst/>
                <a:gdLst>
                  <a:gd name="T0" fmla="*/ 16 w 27"/>
                  <a:gd name="T1" fmla="*/ 35 h 35"/>
                  <a:gd name="T2" fmla="*/ 6 w 27"/>
                  <a:gd name="T3" fmla="*/ 28 h 35"/>
                  <a:gd name="T4" fmla="*/ 2 w 27"/>
                  <a:gd name="T5" fmla="*/ 15 h 35"/>
                  <a:gd name="T6" fmla="*/ 8 w 27"/>
                  <a:gd name="T7" fmla="*/ 2 h 35"/>
                  <a:gd name="T8" fmla="*/ 21 w 27"/>
                  <a:gd name="T9" fmla="*/ 9 h 35"/>
                  <a:gd name="T10" fmla="*/ 26 w 27"/>
                  <a:gd name="T11" fmla="*/ 22 h 35"/>
                  <a:gd name="T12" fmla="*/ 19 w 27"/>
                  <a:gd name="T13" fmla="*/ 35 h 35"/>
                  <a:gd name="T14" fmla="*/ 16 w 2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5">
                    <a:moveTo>
                      <a:pt x="16" y="35"/>
                    </a:moveTo>
                    <a:cubicBezTo>
                      <a:pt x="12" y="35"/>
                      <a:pt x="8" y="33"/>
                      <a:pt x="6" y="28"/>
                    </a:cubicBezTo>
                    <a:cubicBezTo>
                      <a:pt x="2" y="15"/>
                      <a:pt x="2" y="15"/>
                      <a:pt x="2" y="15"/>
                    </a:cubicBezTo>
                    <a:cubicBezTo>
                      <a:pt x="0" y="10"/>
                      <a:pt x="3" y="4"/>
                      <a:pt x="8" y="2"/>
                    </a:cubicBezTo>
                    <a:cubicBezTo>
                      <a:pt x="14" y="0"/>
                      <a:pt x="19" y="3"/>
                      <a:pt x="21" y="9"/>
                    </a:cubicBezTo>
                    <a:cubicBezTo>
                      <a:pt x="26" y="22"/>
                      <a:pt x="26" y="22"/>
                      <a:pt x="26" y="22"/>
                    </a:cubicBezTo>
                    <a:cubicBezTo>
                      <a:pt x="27" y="27"/>
                      <a:pt x="25" y="33"/>
                      <a:pt x="19" y="35"/>
                    </a:cubicBezTo>
                    <a:cubicBezTo>
                      <a:pt x="18" y="35"/>
                      <a:pt x="17" y="35"/>
                      <a:pt x="16"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83"/>
              <p:cNvSpPr>
                <a:spLocks/>
              </p:cNvSpPr>
              <p:nvPr/>
            </p:nvSpPr>
            <p:spPr bwMode="auto">
              <a:xfrm>
                <a:off x="4014" y="2353"/>
                <a:ext cx="64" cy="64"/>
              </a:xfrm>
              <a:custGeom>
                <a:avLst/>
                <a:gdLst>
                  <a:gd name="T0" fmla="*/ 12 w 137"/>
                  <a:gd name="T1" fmla="*/ 137 h 137"/>
                  <a:gd name="T2" fmla="*/ 126 w 137"/>
                  <a:gd name="T3" fmla="*/ 0 h 137"/>
                  <a:gd name="T4" fmla="*/ 12 w 137"/>
                  <a:gd name="T5" fmla="*/ 137 h 137"/>
                </a:gdLst>
                <a:ahLst/>
                <a:cxnLst>
                  <a:cxn ang="0">
                    <a:pos x="T0" y="T1"/>
                  </a:cxn>
                  <a:cxn ang="0">
                    <a:pos x="T2" y="T3"/>
                  </a:cxn>
                  <a:cxn ang="0">
                    <a:pos x="T4" y="T5"/>
                  </a:cxn>
                </a:cxnLst>
                <a:rect l="0" t="0" r="r" b="b"/>
                <a:pathLst>
                  <a:path w="137" h="137">
                    <a:moveTo>
                      <a:pt x="12" y="137"/>
                    </a:moveTo>
                    <a:cubicBezTo>
                      <a:pt x="12" y="137"/>
                      <a:pt x="137" y="126"/>
                      <a:pt x="126" y="0"/>
                    </a:cubicBezTo>
                    <a:cubicBezTo>
                      <a:pt x="126" y="0"/>
                      <a:pt x="0" y="12"/>
                      <a:pt x="12" y="13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84"/>
              <p:cNvSpPr>
                <a:spLocks/>
              </p:cNvSpPr>
              <p:nvPr/>
            </p:nvSpPr>
            <p:spPr bwMode="auto">
              <a:xfrm>
                <a:off x="3602" y="2246"/>
                <a:ext cx="90" cy="104"/>
              </a:xfrm>
              <a:custGeom>
                <a:avLst/>
                <a:gdLst>
                  <a:gd name="T0" fmla="*/ 192 w 192"/>
                  <a:gd name="T1" fmla="*/ 172 h 220"/>
                  <a:gd name="T2" fmla="*/ 144 w 192"/>
                  <a:gd name="T3" fmla="*/ 220 h 220"/>
                  <a:gd name="T4" fmla="*/ 52 w 192"/>
                  <a:gd name="T5" fmla="*/ 220 h 220"/>
                  <a:gd name="T6" fmla="*/ 0 w 192"/>
                  <a:gd name="T7" fmla="*/ 172 h 220"/>
                  <a:gd name="T8" fmla="*/ 0 w 192"/>
                  <a:gd name="T9" fmla="*/ 60 h 220"/>
                  <a:gd name="T10" fmla="*/ 48 w 192"/>
                  <a:gd name="T11" fmla="*/ 0 h 220"/>
                  <a:gd name="T12" fmla="*/ 144 w 192"/>
                  <a:gd name="T13" fmla="*/ 0 h 220"/>
                  <a:gd name="T14" fmla="*/ 192 w 192"/>
                  <a:gd name="T15" fmla="*/ 60 h 220"/>
                  <a:gd name="T16" fmla="*/ 192 w 192"/>
                  <a:gd name="T17" fmla="*/ 17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172"/>
                    </a:moveTo>
                    <a:cubicBezTo>
                      <a:pt x="192" y="198"/>
                      <a:pt x="170" y="220"/>
                      <a:pt x="144" y="220"/>
                    </a:cubicBezTo>
                    <a:cubicBezTo>
                      <a:pt x="52" y="220"/>
                      <a:pt x="52" y="220"/>
                      <a:pt x="52" y="220"/>
                    </a:cubicBezTo>
                    <a:cubicBezTo>
                      <a:pt x="25" y="220"/>
                      <a:pt x="0" y="198"/>
                      <a:pt x="0" y="172"/>
                    </a:cubicBezTo>
                    <a:cubicBezTo>
                      <a:pt x="0" y="60"/>
                      <a:pt x="0" y="60"/>
                      <a:pt x="0" y="60"/>
                    </a:cubicBezTo>
                    <a:cubicBezTo>
                      <a:pt x="0" y="33"/>
                      <a:pt x="21" y="0"/>
                      <a:pt x="48" y="0"/>
                    </a:cubicBezTo>
                    <a:cubicBezTo>
                      <a:pt x="144" y="0"/>
                      <a:pt x="144" y="0"/>
                      <a:pt x="144" y="0"/>
                    </a:cubicBezTo>
                    <a:cubicBezTo>
                      <a:pt x="170" y="0"/>
                      <a:pt x="192" y="33"/>
                      <a:pt x="192" y="60"/>
                    </a:cubicBezTo>
                    <a:lnTo>
                      <a:pt x="192" y="17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85"/>
              <p:cNvSpPr>
                <a:spLocks/>
              </p:cNvSpPr>
              <p:nvPr/>
            </p:nvSpPr>
            <p:spPr bwMode="auto">
              <a:xfrm>
                <a:off x="3630" y="2272"/>
                <a:ext cx="74" cy="127"/>
              </a:xfrm>
              <a:custGeom>
                <a:avLst/>
                <a:gdLst>
                  <a:gd name="T0" fmla="*/ 116 w 157"/>
                  <a:gd name="T1" fmla="*/ 0 h 270"/>
                  <a:gd name="T2" fmla="*/ 69 w 157"/>
                  <a:gd name="T3" fmla="*/ 27 h 270"/>
                  <a:gd name="T4" fmla="*/ 52 w 157"/>
                  <a:gd name="T5" fmla="*/ 25 h 270"/>
                  <a:gd name="T6" fmla="*/ 63 w 157"/>
                  <a:gd name="T7" fmla="*/ 92 h 270"/>
                  <a:gd name="T8" fmla="*/ 63 w 157"/>
                  <a:gd name="T9" fmla="*/ 98 h 270"/>
                  <a:gd name="T10" fmla="*/ 60 w 157"/>
                  <a:gd name="T11" fmla="*/ 117 h 270"/>
                  <a:gd name="T12" fmla="*/ 46 w 157"/>
                  <a:gd name="T13" fmla="*/ 118 h 270"/>
                  <a:gd name="T14" fmla="*/ 46 w 157"/>
                  <a:gd name="T15" fmla="*/ 107 h 270"/>
                  <a:gd name="T16" fmla="*/ 31 w 157"/>
                  <a:gd name="T17" fmla="*/ 92 h 270"/>
                  <a:gd name="T18" fmla="*/ 16 w 157"/>
                  <a:gd name="T19" fmla="*/ 107 h 270"/>
                  <a:gd name="T20" fmla="*/ 16 w 157"/>
                  <a:gd name="T21" fmla="*/ 127 h 270"/>
                  <a:gd name="T22" fmla="*/ 16 w 157"/>
                  <a:gd name="T23" fmla="*/ 156 h 270"/>
                  <a:gd name="T24" fmla="*/ 0 w 157"/>
                  <a:gd name="T25" fmla="*/ 164 h 270"/>
                  <a:gd name="T26" fmla="*/ 0 w 157"/>
                  <a:gd name="T27" fmla="*/ 270 h 270"/>
                  <a:gd name="T28" fmla="*/ 77 w 157"/>
                  <a:gd name="T29" fmla="*/ 270 h 270"/>
                  <a:gd name="T30" fmla="*/ 77 w 157"/>
                  <a:gd name="T31" fmla="*/ 233 h 270"/>
                  <a:gd name="T32" fmla="*/ 114 w 157"/>
                  <a:gd name="T33" fmla="*/ 238 h 270"/>
                  <a:gd name="T34" fmla="*/ 136 w 157"/>
                  <a:gd name="T35" fmla="*/ 237 h 270"/>
                  <a:gd name="T36" fmla="*/ 136 w 157"/>
                  <a:gd name="T37" fmla="*/ 157 h 270"/>
                  <a:gd name="T38" fmla="*/ 157 w 157"/>
                  <a:gd name="T39" fmla="*/ 157 h 270"/>
                  <a:gd name="T40" fmla="*/ 116 w 157"/>
                  <a:gd name="T4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70">
                    <a:moveTo>
                      <a:pt x="116" y="0"/>
                    </a:moveTo>
                    <a:cubicBezTo>
                      <a:pt x="109" y="16"/>
                      <a:pt x="90" y="27"/>
                      <a:pt x="69" y="27"/>
                    </a:cubicBezTo>
                    <a:cubicBezTo>
                      <a:pt x="63" y="27"/>
                      <a:pt x="58" y="26"/>
                      <a:pt x="52" y="25"/>
                    </a:cubicBezTo>
                    <a:cubicBezTo>
                      <a:pt x="59" y="44"/>
                      <a:pt x="63" y="67"/>
                      <a:pt x="63" y="92"/>
                    </a:cubicBezTo>
                    <a:cubicBezTo>
                      <a:pt x="63" y="94"/>
                      <a:pt x="63" y="96"/>
                      <a:pt x="63" y="98"/>
                    </a:cubicBezTo>
                    <a:cubicBezTo>
                      <a:pt x="61" y="109"/>
                      <a:pt x="60" y="117"/>
                      <a:pt x="60" y="117"/>
                    </a:cubicBezTo>
                    <a:cubicBezTo>
                      <a:pt x="55" y="117"/>
                      <a:pt x="50" y="118"/>
                      <a:pt x="46" y="118"/>
                    </a:cubicBezTo>
                    <a:cubicBezTo>
                      <a:pt x="46" y="114"/>
                      <a:pt x="46" y="109"/>
                      <a:pt x="46" y="107"/>
                    </a:cubicBezTo>
                    <a:cubicBezTo>
                      <a:pt x="46" y="99"/>
                      <a:pt x="39" y="92"/>
                      <a:pt x="31" y="92"/>
                    </a:cubicBezTo>
                    <a:cubicBezTo>
                      <a:pt x="23" y="92"/>
                      <a:pt x="16" y="99"/>
                      <a:pt x="16" y="107"/>
                    </a:cubicBezTo>
                    <a:cubicBezTo>
                      <a:pt x="16" y="111"/>
                      <a:pt x="16" y="123"/>
                      <a:pt x="16" y="127"/>
                    </a:cubicBezTo>
                    <a:cubicBezTo>
                      <a:pt x="16" y="127"/>
                      <a:pt x="16" y="155"/>
                      <a:pt x="16" y="156"/>
                    </a:cubicBezTo>
                    <a:cubicBezTo>
                      <a:pt x="6" y="162"/>
                      <a:pt x="0" y="164"/>
                      <a:pt x="0" y="164"/>
                    </a:cubicBezTo>
                    <a:cubicBezTo>
                      <a:pt x="0" y="270"/>
                      <a:pt x="0" y="270"/>
                      <a:pt x="0" y="270"/>
                    </a:cubicBezTo>
                    <a:cubicBezTo>
                      <a:pt x="77" y="270"/>
                      <a:pt x="77" y="270"/>
                      <a:pt x="77" y="270"/>
                    </a:cubicBezTo>
                    <a:cubicBezTo>
                      <a:pt x="77" y="233"/>
                      <a:pt x="77" y="233"/>
                      <a:pt x="77" y="233"/>
                    </a:cubicBezTo>
                    <a:cubicBezTo>
                      <a:pt x="89" y="236"/>
                      <a:pt x="101" y="238"/>
                      <a:pt x="114" y="238"/>
                    </a:cubicBezTo>
                    <a:cubicBezTo>
                      <a:pt x="121" y="238"/>
                      <a:pt x="129" y="238"/>
                      <a:pt x="136" y="237"/>
                    </a:cubicBezTo>
                    <a:cubicBezTo>
                      <a:pt x="136" y="157"/>
                      <a:pt x="136" y="157"/>
                      <a:pt x="136" y="157"/>
                    </a:cubicBezTo>
                    <a:cubicBezTo>
                      <a:pt x="157" y="157"/>
                      <a:pt x="157" y="157"/>
                      <a:pt x="157" y="157"/>
                    </a:cubicBezTo>
                    <a:lnTo>
                      <a:pt x="1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86"/>
              <p:cNvSpPr>
                <a:spLocks/>
              </p:cNvSpPr>
              <p:nvPr/>
            </p:nvSpPr>
            <p:spPr bwMode="auto">
              <a:xfrm>
                <a:off x="3826" y="2410"/>
                <a:ext cx="201" cy="129"/>
              </a:xfrm>
              <a:custGeom>
                <a:avLst/>
                <a:gdLst>
                  <a:gd name="T0" fmla="*/ 0 w 427"/>
                  <a:gd name="T1" fmla="*/ 274 h 274"/>
                  <a:gd name="T2" fmla="*/ 0 w 427"/>
                  <a:gd name="T3" fmla="*/ 186 h 274"/>
                  <a:gd name="T4" fmla="*/ 290 w 427"/>
                  <a:gd name="T5" fmla="*/ 68 h 274"/>
                  <a:gd name="T6" fmla="*/ 427 w 427"/>
                  <a:gd name="T7" fmla="*/ 0 h 274"/>
                  <a:gd name="T8" fmla="*/ 427 w 427"/>
                  <a:gd name="T9" fmla="*/ 88 h 274"/>
                  <a:gd name="T10" fmla="*/ 343 w 427"/>
                  <a:gd name="T11" fmla="*/ 138 h 274"/>
                  <a:gd name="T12" fmla="*/ 0 w 427"/>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427" h="274">
                    <a:moveTo>
                      <a:pt x="0" y="274"/>
                    </a:moveTo>
                    <a:cubicBezTo>
                      <a:pt x="0" y="186"/>
                      <a:pt x="0" y="186"/>
                      <a:pt x="0" y="186"/>
                    </a:cubicBezTo>
                    <a:cubicBezTo>
                      <a:pt x="136" y="186"/>
                      <a:pt x="221" y="121"/>
                      <a:pt x="290" y="68"/>
                    </a:cubicBezTo>
                    <a:cubicBezTo>
                      <a:pt x="338" y="31"/>
                      <a:pt x="379" y="0"/>
                      <a:pt x="427" y="0"/>
                    </a:cubicBezTo>
                    <a:cubicBezTo>
                      <a:pt x="427" y="88"/>
                      <a:pt x="427" y="88"/>
                      <a:pt x="427" y="88"/>
                    </a:cubicBezTo>
                    <a:cubicBezTo>
                      <a:pt x="409" y="88"/>
                      <a:pt x="377" y="112"/>
                      <a:pt x="343" y="138"/>
                    </a:cubicBezTo>
                    <a:cubicBezTo>
                      <a:pt x="268" y="195"/>
                      <a:pt x="165" y="274"/>
                      <a:pt x="0" y="274"/>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87"/>
              <p:cNvSpPr>
                <a:spLocks/>
              </p:cNvSpPr>
              <p:nvPr/>
            </p:nvSpPr>
            <p:spPr bwMode="auto">
              <a:xfrm>
                <a:off x="3826" y="2438"/>
                <a:ext cx="201" cy="101"/>
              </a:xfrm>
              <a:custGeom>
                <a:avLst/>
                <a:gdLst>
                  <a:gd name="T0" fmla="*/ 427 w 427"/>
                  <a:gd name="T1" fmla="*/ 28 h 214"/>
                  <a:gd name="T2" fmla="*/ 427 w 427"/>
                  <a:gd name="T3" fmla="*/ 0 h 214"/>
                  <a:gd name="T4" fmla="*/ 323 w 427"/>
                  <a:gd name="T5" fmla="*/ 66 h 214"/>
                  <a:gd name="T6" fmla="*/ 0 w 427"/>
                  <a:gd name="T7" fmla="*/ 198 h 214"/>
                  <a:gd name="T8" fmla="*/ 0 w 427"/>
                  <a:gd name="T9" fmla="*/ 214 h 214"/>
                  <a:gd name="T10" fmla="*/ 343 w 427"/>
                  <a:gd name="T11" fmla="*/ 78 h 214"/>
                  <a:gd name="T12" fmla="*/ 427 w 427"/>
                  <a:gd name="T13" fmla="*/ 28 h 214"/>
                </a:gdLst>
                <a:ahLst/>
                <a:cxnLst>
                  <a:cxn ang="0">
                    <a:pos x="T0" y="T1"/>
                  </a:cxn>
                  <a:cxn ang="0">
                    <a:pos x="T2" y="T3"/>
                  </a:cxn>
                  <a:cxn ang="0">
                    <a:pos x="T4" y="T5"/>
                  </a:cxn>
                  <a:cxn ang="0">
                    <a:pos x="T6" y="T7"/>
                  </a:cxn>
                  <a:cxn ang="0">
                    <a:pos x="T8" y="T9"/>
                  </a:cxn>
                  <a:cxn ang="0">
                    <a:pos x="T10" y="T11"/>
                  </a:cxn>
                  <a:cxn ang="0">
                    <a:pos x="T12" y="T13"/>
                  </a:cxn>
                </a:cxnLst>
                <a:rect l="0" t="0" r="r" b="b"/>
                <a:pathLst>
                  <a:path w="427" h="214">
                    <a:moveTo>
                      <a:pt x="427" y="28"/>
                    </a:moveTo>
                    <a:cubicBezTo>
                      <a:pt x="427" y="0"/>
                      <a:pt x="427" y="0"/>
                      <a:pt x="427" y="0"/>
                    </a:cubicBezTo>
                    <a:cubicBezTo>
                      <a:pt x="393" y="13"/>
                      <a:pt x="360" y="38"/>
                      <a:pt x="323" y="66"/>
                    </a:cubicBezTo>
                    <a:cubicBezTo>
                      <a:pt x="247" y="125"/>
                      <a:pt x="151" y="198"/>
                      <a:pt x="0" y="198"/>
                    </a:cubicBezTo>
                    <a:cubicBezTo>
                      <a:pt x="0" y="214"/>
                      <a:pt x="0" y="214"/>
                      <a:pt x="0" y="214"/>
                    </a:cubicBezTo>
                    <a:cubicBezTo>
                      <a:pt x="165" y="214"/>
                      <a:pt x="268" y="135"/>
                      <a:pt x="343" y="78"/>
                    </a:cubicBezTo>
                    <a:cubicBezTo>
                      <a:pt x="377" y="52"/>
                      <a:pt x="409" y="28"/>
                      <a:pt x="427" y="2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88"/>
              <p:cNvSpPr>
                <a:spLocks noEditPoints="1"/>
              </p:cNvSpPr>
              <p:nvPr/>
            </p:nvSpPr>
            <p:spPr bwMode="auto">
              <a:xfrm>
                <a:off x="3954" y="2396"/>
                <a:ext cx="209" cy="602"/>
              </a:xfrm>
              <a:custGeom>
                <a:avLst/>
                <a:gdLst>
                  <a:gd name="T0" fmla="*/ 195 w 209"/>
                  <a:gd name="T1" fmla="*/ 556 h 602"/>
                  <a:gd name="T2" fmla="*/ 185 w 209"/>
                  <a:gd name="T3" fmla="*/ 276 h 602"/>
                  <a:gd name="T4" fmla="*/ 209 w 209"/>
                  <a:gd name="T5" fmla="*/ 276 h 602"/>
                  <a:gd name="T6" fmla="*/ 209 w 209"/>
                  <a:gd name="T7" fmla="*/ 276 h 602"/>
                  <a:gd name="T8" fmla="*/ 176 w 209"/>
                  <a:gd name="T9" fmla="*/ 148 h 602"/>
                  <a:gd name="T10" fmla="*/ 190 w 209"/>
                  <a:gd name="T11" fmla="*/ 9 h 602"/>
                  <a:gd name="T12" fmla="*/ 148 w 209"/>
                  <a:gd name="T13" fmla="*/ 0 h 602"/>
                  <a:gd name="T14" fmla="*/ 103 w 209"/>
                  <a:gd name="T15" fmla="*/ 0 h 602"/>
                  <a:gd name="T16" fmla="*/ 67 w 209"/>
                  <a:gd name="T17" fmla="*/ 9 h 602"/>
                  <a:gd name="T18" fmla="*/ 53 w 209"/>
                  <a:gd name="T19" fmla="*/ 17 h 602"/>
                  <a:gd name="T20" fmla="*/ 59 w 209"/>
                  <a:gd name="T21" fmla="*/ 55 h 602"/>
                  <a:gd name="T22" fmla="*/ 79 w 209"/>
                  <a:gd name="T23" fmla="*/ 152 h 602"/>
                  <a:gd name="T24" fmla="*/ 48 w 209"/>
                  <a:gd name="T25" fmla="*/ 276 h 602"/>
                  <a:gd name="T26" fmla="*/ 68 w 209"/>
                  <a:gd name="T27" fmla="*/ 278 h 602"/>
                  <a:gd name="T28" fmla="*/ 58 w 209"/>
                  <a:gd name="T29" fmla="*/ 565 h 602"/>
                  <a:gd name="T30" fmla="*/ 0 w 209"/>
                  <a:gd name="T31" fmla="*/ 577 h 602"/>
                  <a:gd name="T32" fmla="*/ 0 w 209"/>
                  <a:gd name="T33" fmla="*/ 602 h 602"/>
                  <a:gd name="T34" fmla="*/ 60 w 209"/>
                  <a:gd name="T35" fmla="*/ 602 h 602"/>
                  <a:gd name="T36" fmla="*/ 67 w 209"/>
                  <a:gd name="T37" fmla="*/ 594 h 602"/>
                  <a:gd name="T38" fmla="*/ 82 w 209"/>
                  <a:gd name="T39" fmla="*/ 594 h 602"/>
                  <a:gd name="T40" fmla="*/ 82 w 209"/>
                  <a:gd name="T41" fmla="*/ 602 h 602"/>
                  <a:gd name="T42" fmla="*/ 92 w 209"/>
                  <a:gd name="T43" fmla="*/ 602 h 602"/>
                  <a:gd name="T44" fmla="*/ 103 w 209"/>
                  <a:gd name="T45" fmla="*/ 602 h 602"/>
                  <a:gd name="T46" fmla="*/ 153 w 209"/>
                  <a:gd name="T47" fmla="*/ 602 h 602"/>
                  <a:gd name="T48" fmla="*/ 160 w 209"/>
                  <a:gd name="T49" fmla="*/ 594 h 602"/>
                  <a:gd name="T50" fmla="*/ 174 w 209"/>
                  <a:gd name="T51" fmla="*/ 594 h 602"/>
                  <a:gd name="T52" fmla="*/ 174 w 209"/>
                  <a:gd name="T53" fmla="*/ 602 h 602"/>
                  <a:gd name="T54" fmla="*/ 195 w 209"/>
                  <a:gd name="T55" fmla="*/ 602 h 602"/>
                  <a:gd name="T56" fmla="*/ 195 w 209"/>
                  <a:gd name="T57" fmla="*/ 577 h 602"/>
                  <a:gd name="T58" fmla="*/ 195 w 209"/>
                  <a:gd name="T59" fmla="*/ 556 h 602"/>
                  <a:gd name="T60" fmla="*/ 195 w 209"/>
                  <a:gd name="T61" fmla="*/ 556 h 602"/>
                  <a:gd name="T62" fmla="*/ 195 w 209"/>
                  <a:gd name="T63" fmla="*/ 556 h 602"/>
                  <a:gd name="T64" fmla="*/ 103 w 209"/>
                  <a:gd name="T65" fmla="*/ 575 h 602"/>
                  <a:gd name="T66" fmla="*/ 103 w 209"/>
                  <a:gd name="T67" fmla="*/ 556 h 602"/>
                  <a:gd name="T68" fmla="*/ 103 w 209"/>
                  <a:gd name="T69" fmla="*/ 556 h 602"/>
                  <a:gd name="T70" fmla="*/ 103 w 209"/>
                  <a:gd name="T71" fmla="*/ 556 h 602"/>
                  <a:gd name="T72" fmla="*/ 126 w 209"/>
                  <a:gd name="T73" fmla="*/ 295 h 602"/>
                  <a:gd name="T74" fmla="*/ 132 w 209"/>
                  <a:gd name="T75" fmla="*/ 295 h 602"/>
                  <a:gd name="T76" fmla="*/ 150 w 209"/>
                  <a:gd name="T77" fmla="*/ 565 h 602"/>
                  <a:gd name="T78" fmla="*/ 103 w 209"/>
                  <a:gd name="T79" fmla="*/ 57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602">
                    <a:moveTo>
                      <a:pt x="195" y="556"/>
                    </a:moveTo>
                    <a:lnTo>
                      <a:pt x="185" y="276"/>
                    </a:lnTo>
                    <a:lnTo>
                      <a:pt x="209" y="276"/>
                    </a:lnTo>
                    <a:lnTo>
                      <a:pt x="209" y="276"/>
                    </a:lnTo>
                    <a:lnTo>
                      <a:pt x="176" y="148"/>
                    </a:lnTo>
                    <a:lnTo>
                      <a:pt x="190" y="9"/>
                    </a:lnTo>
                    <a:lnTo>
                      <a:pt x="148" y="0"/>
                    </a:lnTo>
                    <a:lnTo>
                      <a:pt x="103" y="0"/>
                    </a:lnTo>
                    <a:lnTo>
                      <a:pt x="67" y="9"/>
                    </a:lnTo>
                    <a:lnTo>
                      <a:pt x="53" y="17"/>
                    </a:lnTo>
                    <a:lnTo>
                      <a:pt x="59" y="55"/>
                    </a:lnTo>
                    <a:lnTo>
                      <a:pt x="79" y="152"/>
                    </a:lnTo>
                    <a:lnTo>
                      <a:pt x="48" y="276"/>
                    </a:lnTo>
                    <a:lnTo>
                      <a:pt x="68" y="278"/>
                    </a:lnTo>
                    <a:lnTo>
                      <a:pt x="58" y="565"/>
                    </a:lnTo>
                    <a:lnTo>
                      <a:pt x="0" y="577"/>
                    </a:lnTo>
                    <a:lnTo>
                      <a:pt x="0" y="602"/>
                    </a:lnTo>
                    <a:lnTo>
                      <a:pt x="60" y="602"/>
                    </a:lnTo>
                    <a:lnTo>
                      <a:pt x="67" y="594"/>
                    </a:lnTo>
                    <a:lnTo>
                      <a:pt x="82" y="594"/>
                    </a:lnTo>
                    <a:lnTo>
                      <a:pt x="82" y="602"/>
                    </a:lnTo>
                    <a:lnTo>
                      <a:pt x="92" y="602"/>
                    </a:lnTo>
                    <a:lnTo>
                      <a:pt x="103" y="602"/>
                    </a:lnTo>
                    <a:lnTo>
                      <a:pt x="153" y="602"/>
                    </a:lnTo>
                    <a:lnTo>
                      <a:pt x="160" y="594"/>
                    </a:lnTo>
                    <a:lnTo>
                      <a:pt x="174" y="594"/>
                    </a:lnTo>
                    <a:lnTo>
                      <a:pt x="174" y="602"/>
                    </a:lnTo>
                    <a:lnTo>
                      <a:pt x="195" y="602"/>
                    </a:lnTo>
                    <a:lnTo>
                      <a:pt x="195" y="577"/>
                    </a:lnTo>
                    <a:lnTo>
                      <a:pt x="195" y="556"/>
                    </a:lnTo>
                    <a:lnTo>
                      <a:pt x="195" y="556"/>
                    </a:lnTo>
                    <a:lnTo>
                      <a:pt x="195" y="556"/>
                    </a:lnTo>
                    <a:close/>
                    <a:moveTo>
                      <a:pt x="103" y="575"/>
                    </a:moveTo>
                    <a:lnTo>
                      <a:pt x="103" y="556"/>
                    </a:lnTo>
                    <a:lnTo>
                      <a:pt x="103" y="556"/>
                    </a:lnTo>
                    <a:lnTo>
                      <a:pt x="103" y="556"/>
                    </a:lnTo>
                    <a:lnTo>
                      <a:pt x="126" y="295"/>
                    </a:lnTo>
                    <a:lnTo>
                      <a:pt x="132" y="295"/>
                    </a:lnTo>
                    <a:lnTo>
                      <a:pt x="150" y="565"/>
                    </a:lnTo>
                    <a:lnTo>
                      <a:pt x="103" y="575"/>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89"/>
              <p:cNvSpPr>
                <a:spLocks/>
              </p:cNvSpPr>
              <p:nvPr/>
            </p:nvSpPr>
            <p:spPr bwMode="auto">
              <a:xfrm>
                <a:off x="3698" y="2541"/>
                <a:ext cx="32" cy="41"/>
              </a:xfrm>
              <a:custGeom>
                <a:avLst/>
                <a:gdLst>
                  <a:gd name="T0" fmla="*/ 32 w 32"/>
                  <a:gd name="T1" fmla="*/ 28 h 41"/>
                  <a:gd name="T2" fmla="*/ 0 w 32"/>
                  <a:gd name="T3" fmla="*/ 41 h 41"/>
                  <a:gd name="T4" fmla="*/ 9 w 32"/>
                  <a:gd name="T5" fmla="*/ 3 h 41"/>
                  <a:gd name="T6" fmla="*/ 32 w 32"/>
                  <a:gd name="T7" fmla="*/ 0 h 41"/>
                  <a:gd name="T8" fmla="*/ 32 w 32"/>
                  <a:gd name="T9" fmla="*/ 28 h 41"/>
                </a:gdLst>
                <a:ahLst/>
                <a:cxnLst>
                  <a:cxn ang="0">
                    <a:pos x="T0" y="T1"/>
                  </a:cxn>
                  <a:cxn ang="0">
                    <a:pos x="T2" y="T3"/>
                  </a:cxn>
                  <a:cxn ang="0">
                    <a:pos x="T4" y="T5"/>
                  </a:cxn>
                  <a:cxn ang="0">
                    <a:pos x="T6" y="T7"/>
                  </a:cxn>
                  <a:cxn ang="0">
                    <a:pos x="T8" y="T9"/>
                  </a:cxn>
                </a:cxnLst>
                <a:rect l="0" t="0" r="r" b="b"/>
                <a:pathLst>
                  <a:path w="32" h="41">
                    <a:moveTo>
                      <a:pt x="32" y="28"/>
                    </a:moveTo>
                    <a:lnTo>
                      <a:pt x="0" y="41"/>
                    </a:lnTo>
                    <a:lnTo>
                      <a:pt x="9" y="3"/>
                    </a:lnTo>
                    <a:lnTo>
                      <a:pt x="32" y="0"/>
                    </a:lnTo>
                    <a:lnTo>
                      <a:pt x="32" y="28"/>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90"/>
              <p:cNvSpPr>
                <a:spLocks/>
              </p:cNvSpPr>
              <p:nvPr/>
            </p:nvSpPr>
            <p:spPr bwMode="auto">
              <a:xfrm>
                <a:off x="4128" y="2569"/>
                <a:ext cx="47" cy="48"/>
              </a:xfrm>
              <a:custGeom>
                <a:avLst/>
                <a:gdLst>
                  <a:gd name="T0" fmla="*/ 47 w 47"/>
                  <a:gd name="T1" fmla="*/ 27 h 48"/>
                  <a:gd name="T2" fmla="*/ 15 w 47"/>
                  <a:gd name="T3" fmla="*/ 48 h 48"/>
                  <a:gd name="T4" fmla="*/ 0 w 47"/>
                  <a:gd name="T5" fmla="*/ 15 h 48"/>
                  <a:gd name="T6" fmla="*/ 33 w 47"/>
                  <a:gd name="T7" fmla="*/ 0 h 48"/>
                  <a:gd name="T8" fmla="*/ 47 w 47"/>
                  <a:gd name="T9" fmla="*/ 27 h 48"/>
                </a:gdLst>
                <a:ahLst/>
                <a:cxnLst>
                  <a:cxn ang="0">
                    <a:pos x="T0" y="T1"/>
                  </a:cxn>
                  <a:cxn ang="0">
                    <a:pos x="T2" y="T3"/>
                  </a:cxn>
                  <a:cxn ang="0">
                    <a:pos x="T4" y="T5"/>
                  </a:cxn>
                  <a:cxn ang="0">
                    <a:pos x="T6" y="T7"/>
                  </a:cxn>
                  <a:cxn ang="0">
                    <a:pos x="T8" y="T9"/>
                  </a:cxn>
                </a:cxnLst>
                <a:rect l="0" t="0" r="r" b="b"/>
                <a:pathLst>
                  <a:path w="47" h="48">
                    <a:moveTo>
                      <a:pt x="47" y="27"/>
                    </a:moveTo>
                    <a:lnTo>
                      <a:pt x="15" y="48"/>
                    </a:lnTo>
                    <a:lnTo>
                      <a:pt x="0" y="15"/>
                    </a:lnTo>
                    <a:lnTo>
                      <a:pt x="33" y="0"/>
                    </a:lnTo>
                    <a:lnTo>
                      <a:pt x="47" y="2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91"/>
              <p:cNvSpPr>
                <a:spLocks/>
              </p:cNvSpPr>
              <p:nvPr/>
            </p:nvSpPr>
            <p:spPr bwMode="auto">
              <a:xfrm>
                <a:off x="4028" y="2278"/>
                <a:ext cx="73" cy="182"/>
              </a:xfrm>
              <a:custGeom>
                <a:avLst/>
                <a:gdLst>
                  <a:gd name="T0" fmla="*/ 157 w 157"/>
                  <a:gd name="T1" fmla="*/ 99 h 387"/>
                  <a:gd name="T2" fmla="*/ 32 w 157"/>
                  <a:gd name="T3" fmla="*/ 0 h 387"/>
                  <a:gd name="T4" fmla="*/ 0 w 157"/>
                  <a:gd name="T5" fmla="*/ 127 h 387"/>
                  <a:gd name="T6" fmla="*/ 22 w 157"/>
                  <a:gd name="T7" fmla="*/ 127 h 387"/>
                  <a:gd name="T8" fmla="*/ 36 w 157"/>
                  <a:gd name="T9" fmla="*/ 195 h 387"/>
                  <a:gd name="T10" fmla="*/ 37 w 157"/>
                  <a:gd name="T11" fmla="*/ 197 h 387"/>
                  <a:gd name="T12" fmla="*/ 73 w 157"/>
                  <a:gd name="T13" fmla="*/ 192 h 387"/>
                  <a:gd name="T14" fmla="*/ 69 w 157"/>
                  <a:gd name="T15" fmla="*/ 252 h 387"/>
                  <a:gd name="T16" fmla="*/ 100 w 157"/>
                  <a:gd name="T17" fmla="*/ 387 h 387"/>
                  <a:gd name="T18" fmla="*/ 146 w 157"/>
                  <a:gd name="T19" fmla="*/ 252 h 387"/>
                  <a:gd name="T20" fmla="*/ 146 w 157"/>
                  <a:gd name="T21" fmla="*/ 166 h 387"/>
                  <a:gd name="T22" fmla="*/ 136 w 157"/>
                  <a:gd name="T23" fmla="*/ 160 h 387"/>
                  <a:gd name="T24" fmla="*/ 146 w 157"/>
                  <a:gd name="T25" fmla="*/ 151 h 387"/>
                  <a:gd name="T26" fmla="*/ 157 w 157"/>
                  <a:gd name="T27" fmla="*/ 9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387">
                    <a:moveTo>
                      <a:pt x="157" y="99"/>
                    </a:moveTo>
                    <a:cubicBezTo>
                      <a:pt x="157" y="29"/>
                      <a:pt x="101" y="0"/>
                      <a:pt x="32" y="0"/>
                    </a:cubicBezTo>
                    <a:cubicBezTo>
                      <a:pt x="0" y="127"/>
                      <a:pt x="0" y="127"/>
                      <a:pt x="0" y="127"/>
                    </a:cubicBezTo>
                    <a:cubicBezTo>
                      <a:pt x="22" y="127"/>
                      <a:pt x="22" y="127"/>
                      <a:pt x="22" y="127"/>
                    </a:cubicBezTo>
                    <a:cubicBezTo>
                      <a:pt x="36" y="195"/>
                      <a:pt x="36" y="195"/>
                      <a:pt x="36" y="195"/>
                    </a:cubicBezTo>
                    <a:cubicBezTo>
                      <a:pt x="36" y="196"/>
                      <a:pt x="37" y="197"/>
                      <a:pt x="37" y="197"/>
                    </a:cubicBezTo>
                    <a:cubicBezTo>
                      <a:pt x="50" y="198"/>
                      <a:pt x="61" y="195"/>
                      <a:pt x="73" y="192"/>
                    </a:cubicBezTo>
                    <a:cubicBezTo>
                      <a:pt x="69" y="252"/>
                      <a:pt x="69" y="252"/>
                      <a:pt x="69" y="252"/>
                    </a:cubicBezTo>
                    <a:cubicBezTo>
                      <a:pt x="100" y="387"/>
                      <a:pt x="100" y="387"/>
                      <a:pt x="100" y="387"/>
                    </a:cubicBezTo>
                    <a:cubicBezTo>
                      <a:pt x="146" y="252"/>
                      <a:pt x="146" y="252"/>
                      <a:pt x="146" y="252"/>
                    </a:cubicBezTo>
                    <a:cubicBezTo>
                      <a:pt x="146" y="166"/>
                      <a:pt x="146" y="166"/>
                      <a:pt x="146" y="166"/>
                    </a:cubicBezTo>
                    <a:cubicBezTo>
                      <a:pt x="136" y="160"/>
                      <a:pt x="136" y="160"/>
                      <a:pt x="136" y="160"/>
                    </a:cubicBezTo>
                    <a:cubicBezTo>
                      <a:pt x="146" y="151"/>
                      <a:pt x="146" y="151"/>
                      <a:pt x="146" y="151"/>
                    </a:cubicBezTo>
                    <a:cubicBezTo>
                      <a:pt x="153" y="135"/>
                      <a:pt x="157" y="118"/>
                      <a:pt x="157" y="9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Oval 92"/>
              <p:cNvSpPr>
                <a:spLocks noChangeArrowheads="1"/>
              </p:cNvSpPr>
              <p:nvPr/>
            </p:nvSpPr>
            <p:spPr bwMode="auto">
              <a:xfrm>
                <a:off x="4037" y="2318"/>
                <a:ext cx="6" cy="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93"/>
              <p:cNvSpPr>
                <a:spLocks/>
              </p:cNvSpPr>
              <p:nvPr/>
            </p:nvSpPr>
            <p:spPr bwMode="auto">
              <a:xfrm>
                <a:off x="3536" y="2972"/>
                <a:ext cx="654" cy="43"/>
              </a:xfrm>
              <a:custGeom>
                <a:avLst/>
                <a:gdLst>
                  <a:gd name="T0" fmla="*/ 1344 w 1390"/>
                  <a:gd name="T1" fmla="*/ 0 h 91"/>
                  <a:gd name="T2" fmla="*/ 46 w 1390"/>
                  <a:gd name="T3" fmla="*/ 0 h 91"/>
                  <a:gd name="T4" fmla="*/ 0 w 1390"/>
                  <a:gd name="T5" fmla="*/ 45 h 91"/>
                  <a:gd name="T6" fmla="*/ 46 w 1390"/>
                  <a:gd name="T7" fmla="*/ 91 h 91"/>
                  <a:gd name="T8" fmla="*/ 1344 w 1390"/>
                  <a:gd name="T9" fmla="*/ 91 h 91"/>
                  <a:gd name="T10" fmla="*/ 1390 w 1390"/>
                  <a:gd name="T11" fmla="*/ 45 h 91"/>
                  <a:gd name="T12" fmla="*/ 1344 w 1390"/>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390" h="91">
                    <a:moveTo>
                      <a:pt x="1344" y="0"/>
                    </a:moveTo>
                    <a:cubicBezTo>
                      <a:pt x="46" y="0"/>
                      <a:pt x="46" y="0"/>
                      <a:pt x="46" y="0"/>
                    </a:cubicBezTo>
                    <a:cubicBezTo>
                      <a:pt x="20" y="0"/>
                      <a:pt x="0" y="20"/>
                      <a:pt x="0" y="45"/>
                    </a:cubicBezTo>
                    <a:cubicBezTo>
                      <a:pt x="0" y="71"/>
                      <a:pt x="20" y="91"/>
                      <a:pt x="46" y="91"/>
                    </a:cubicBezTo>
                    <a:cubicBezTo>
                      <a:pt x="1344" y="91"/>
                      <a:pt x="1344" y="91"/>
                      <a:pt x="1344" y="91"/>
                    </a:cubicBezTo>
                    <a:cubicBezTo>
                      <a:pt x="1370" y="91"/>
                      <a:pt x="1390" y="71"/>
                      <a:pt x="1390" y="45"/>
                    </a:cubicBezTo>
                    <a:cubicBezTo>
                      <a:pt x="1390" y="20"/>
                      <a:pt x="1370" y="0"/>
                      <a:pt x="1344"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94"/>
              <p:cNvSpPr>
                <a:spLocks/>
              </p:cNvSpPr>
              <p:nvPr/>
            </p:nvSpPr>
            <p:spPr bwMode="auto">
              <a:xfrm>
                <a:off x="3549" y="2972"/>
                <a:ext cx="232" cy="43"/>
              </a:xfrm>
              <a:custGeom>
                <a:avLst/>
                <a:gdLst>
                  <a:gd name="T0" fmla="*/ 366 w 494"/>
                  <a:gd name="T1" fmla="*/ 18 h 91"/>
                  <a:gd name="T2" fmla="*/ 349 w 494"/>
                  <a:gd name="T3" fmla="*/ 21 h 91"/>
                  <a:gd name="T4" fmla="*/ 348 w 494"/>
                  <a:gd name="T5" fmla="*/ 19 h 91"/>
                  <a:gd name="T6" fmla="*/ 342 w 494"/>
                  <a:gd name="T7" fmla="*/ 13 h 91"/>
                  <a:gd name="T8" fmla="*/ 311 w 494"/>
                  <a:gd name="T9" fmla="*/ 2 h 91"/>
                  <a:gd name="T10" fmla="*/ 313 w 494"/>
                  <a:gd name="T11" fmla="*/ 0 h 91"/>
                  <a:gd name="T12" fmla="*/ 18 w 494"/>
                  <a:gd name="T13" fmla="*/ 0 h 91"/>
                  <a:gd name="T14" fmla="*/ 0 w 494"/>
                  <a:gd name="T15" fmla="*/ 3 h 91"/>
                  <a:gd name="T16" fmla="*/ 26 w 494"/>
                  <a:gd name="T17" fmla="*/ 14 h 91"/>
                  <a:gd name="T18" fmla="*/ 28 w 494"/>
                  <a:gd name="T19" fmla="*/ 35 h 91"/>
                  <a:gd name="T20" fmla="*/ 14 w 494"/>
                  <a:gd name="T21" fmla="*/ 77 h 91"/>
                  <a:gd name="T22" fmla="*/ 7 w 494"/>
                  <a:gd name="T23" fmla="*/ 90 h 91"/>
                  <a:gd name="T24" fmla="*/ 18 w 494"/>
                  <a:gd name="T25" fmla="*/ 91 h 91"/>
                  <a:gd name="T26" fmla="*/ 441 w 494"/>
                  <a:gd name="T27" fmla="*/ 91 h 91"/>
                  <a:gd name="T28" fmla="*/ 443 w 494"/>
                  <a:gd name="T29" fmla="*/ 85 h 91"/>
                  <a:gd name="T30" fmla="*/ 440 w 494"/>
                  <a:gd name="T31" fmla="*/ 76 h 91"/>
                  <a:gd name="T32" fmla="*/ 432 w 494"/>
                  <a:gd name="T33" fmla="*/ 66 h 91"/>
                  <a:gd name="T34" fmla="*/ 435 w 494"/>
                  <a:gd name="T35" fmla="*/ 64 h 91"/>
                  <a:gd name="T36" fmla="*/ 468 w 494"/>
                  <a:gd name="T37" fmla="*/ 64 h 91"/>
                  <a:gd name="T38" fmla="*/ 474 w 494"/>
                  <a:gd name="T39" fmla="*/ 62 h 91"/>
                  <a:gd name="T40" fmla="*/ 490 w 494"/>
                  <a:gd name="T41" fmla="*/ 50 h 91"/>
                  <a:gd name="T42" fmla="*/ 494 w 494"/>
                  <a:gd name="T43" fmla="*/ 43 h 91"/>
                  <a:gd name="T44" fmla="*/ 491 w 494"/>
                  <a:gd name="T45" fmla="*/ 34 h 91"/>
                  <a:gd name="T46" fmla="*/ 455 w 494"/>
                  <a:gd name="T47" fmla="*/ 0 h 91"/>
                  <a:gd name="T48" fmla="*/ 372 w 494"/>
                  <a:gd name="T49" fmla="*/ 0 h 91"/>
                  <a:gd name="T50" fmla="*/ 366 w 494"/>
                  <a:gd name="T51"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4" h="91">
                    <a:moveTo>
                      <a:pt x="366" y="18"/>
                    </a:moveTo>
                    <a:cubicBezTo>
                      <a:pt x="349" y="21"/>
                      <a:pt x="349" y="21"/>
                      <a:pt x="349" y="21"/>
                    </a:cubicBezTo>
                    <a:cubicBezTo>
                      <a:pt x="349" y="20"/>
                      <a:pt x="349" y="20"/>
                      <a:pt x="348" y="19"/>
                    </a:cubicBezTo>
                    <a:cubicBezTo>
                      <a:pt x="347" y="16"/>
                      <a:pt x="345" y="14"/>
                      <a:pt x="342" y="13"/>
                    </a:cubicBezTo>
                    <a:cubicBezTo>
                      <a:pt x="311" y="2"/>
                      <a:pt x="311" y="2"/>
                      <a:pt x="311" y="2"/>
                    </a:cubicBezTo>
                    <a:cubicBezTo>
                      <a:pt x="313" y="0"/>
                      <a:pt x="313" y="0"/>
                      <a:pt x="313" y="0"/>
                    </a:cubicBezTo>
                    <a:cubicBezTo>
                      <a:pt x="18" y="0"/>
                      <a:pt x="18" y="0"/>
                      <a:pt x="18" y="0"/>
                    </a:cubicBezTo>
                    <a:cubicBezTo>
                      <a:pt x="11" y="0"/>
                      <a:pt x="5" y="1"/>
                      <a:pt x="0" y="3"/>
                    </a:cubicBezTo>
                    <a:cubicBezTo>
                      <a:pt x="26" y="14"/>
                      <a:pt x="26" y="14"/>
                      <a:pt x="26" y="14"/>
                    </a:cubicBezTo>
                    <a:cubicBezTo>
                      <a:pt x="28" y="35"/>
                      <a:pt x="28" y="35"/>
                      <a:pt x="28" y="35"/>
                    </a:cubicBezTo>
                    <a:cubicBezTo>
                      <a:pt x="14" y="77"/>
                      <a:pt x="14" y="77"/>
                      <a:pt x="14" y="77"/>
                    </a:cubicBezTo>
                    <a:cubicBezTo>
                      <a:pt x="7" y="90"/>
                      <a:pt x="7" y="90"/>
                      <a:pt x="7" y="90"/>
                    </a:cubicBezTo>
                    <a:cubicBezTo>
                      <a:pt x="10" y="91"/>
                      <a:pt x="14" y="91"/>
                      <a:pt x="18" y="91"/>
                    </a:cubicBezTo>
                    <a:cubicBezTo>
                      <a:pt x="441" y="91"/>
                      <a:pt x="441" y="91"/>
                      <a:pt x="441" y="91"/>
                    </a:cubicBezTo>
                    <a:cubicBezTo>
                      <a:pt x="443" y="85"/>
                      <a:pt x="443" y="85"/>
                      <a:pt x="443" y="85"/>
                    </a:cubicBezTo>
                    <a:cubicBezTo>
                      <a:pt x="443" y="82"/>
                      <a:pt x="443" y="79"/>
                      <a:pt x="440" y="76"/>
                    </a:cubicBezTo>
                    <a:cubicBezTo>
                      <a:pt x="432" y="66"/>
                      <a:pt x="432" y="66"/>
                      <a:pt x="432" y="66"/>
                    </a:cubicBezTo>
                    <a:cubicBezTo>
                      <a:pt x="435" y="64"/>
                      <a:pt x="435" y="64"/>
                      <a:pt x="435" y="64"/>
                    </a:cubicBezTo>
                    <a:cubicBezTo>
                      <a:pt x="468" y="64"/>
                      <a:pt x="468" y="64"/>
                      <a:pt x="468" y="64"/>
                    </a:cubicBezTo>
                    <a:cubicBezTo>
                      <a:pt x="470" y="64"/>
                      <a:pt x="472" y="63"/>
                      <a:pt x="474" y="62"/>
                    </a:cubicBezTo>
                    <a:cubicBezTo>
                      <a:pt x="490" y="50"/>
                      <a:pt x="490" y="50"/>
                      <a:pt x="490" y="50"/>
                    </a:cubicBezTo>
                    <a:cubicBezTo>
                      <a:pt x="492" y="48"/>
                      <a:pt x="494" y="46"/>
                      <a:pt x="494" y="43"/>
                    </a:cubicBezTo>
                    <a:cubicBezTo>
                      <a:pt x="494" y="39"/>
                      <a:pt x="493" y="37"/>
                      <a:pt x="491" y="34"/>
                    </a:cubicBezTo>
                    <a:cubicBezTo>
                      <a:pt x="455" y="0"/>
                      <a:pt x="455" y="0"/>
                      <a:pt x="455" y="0"/>
                    </a:cubicBezTo>
                    <a:cubicBezTo>
                      <a:pt x="372" y="0"/>
                      <a:pt x="372" y="0"/>
                      <a:pt x="372" y="0"/>
                    </a:cubicBezTo>
                    <a:lnTo>
                      <a:pt x="366" y="1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95"/>
              <p:cNvSpPr>
                <a:spLocks/>
              </p:cNvSpPr>
              <p:nvPr/>
            </p:nvSpPr>
            <p:spPr bwMode="auto">
              <a:xfrm>
                <a:off x="3768" y="2998"/>
                <a:ext cx="22" cy="17"/>
              </a:xfrm>
              <a:custGeom>
                <a:avLst/>
                <a:gdLst>
                  <a:gd name="T0" fmla="*/ 42 w 47"/>
                  <a:gd name="T1" fmla="*/ 2 h 36"/>
                  <a:gd name="T2" fmla="*/ 29 w 47"/>
                  <a:gd name="T3" fmla="*/ 3 h 36"/>
                  <a:gd name="T4" fmla="*/ 5 w 47"/>
                  <a:gd name="T5" fmla="*/ 23 h 36"/>
                  <a:gd name="T6" fmla="*/ 1 w 47"/>
                  <a:gd name="T7" fmla="*/ 33 h 36"/>
                  <a:gd name="T8" fmla="*/ 3 w 47"/>
                  <a:gd name="T9" fmla="*/ 36 h 36"/>
                  <a:gd name="T10" fmla="*/ 46 w 47"/>
                  <a:gd name="T11" fmla="*/ 36 h 36"/>
                  <a:gd name="T12" fmla="*/ 45 w 47"/>
                  <a:gd name="T13" fmla="*/ 31 h 36"/>
                  <a:gd name="T14" fmla="*/ 42 w 47"/>
                  <a:gd name="T15" fmla="*/ 23 h 36"/>
                  <a:gd name="T16" fmla="*/ 45 w 47"/>
                  <a:gd name="T17" fmla="*/ 15 h 36"/>
                  <a:gd name="T18" fmla="*/ 42 w 47"/>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6">
                    <a:moveTo>
                      <a:pt x="42" y="2"/>
                    </a:moveTo>
                    <a:cubicBezTo>
                      <a:pt x="38" y="0"/>
                      <a:pt x="33" y="0"/>
                      <a:pt x="29" y="3"/>
                    </a:cubicBezTo>
                    <a:cubicBezTo>
                      <a:pt x="5" y="23"/>
                      <a:pt x="5" y="23"/>
                      <a:pt x="5" y="23"/>
                    </a:cubicBezTo>
                    <a:cubicBezTo>
                      <a:pt x="2" y="25"/>
                      <a:pt x="0" y="29"/>
                      <a:pt x="1" y="33"/>
                    </a:cubicBezTo>
                    <a:cubicBezTo>
                      <a:pt x="2" y="34"/>
                      <a:pt x="2" y="35"/>
                      <a:pt x="3" y="36"/>
                    </a:cubicBezTo>
                    <a:cubicBezTo>
                      <a:pt x="46" y="36"/>
                      <a:pt x="46" y="36"/>
                      <a:pt x="46" y="36"/>
                    </a:cubicBezTo>
                    <a:cubicBezTo>
                      <a:pt x="46" y="34"/>
                      <a:pt x="46" y="32"/>
                      <a:pt x="45" y="31"/>
                    </a:cubicBezTo>
                    <a:cubicBezTo>
                      <a:pt x="42" y="23"/>
                      <a:pt x="42" y="23"/>
                      <a:pt x="42" y="23"/>
                    </a:cubicBezTo>
                    <a:cubicBezTo>
                      <a:pt x="45" y="15"/>
                      <a:pt x="45" y="15"/>
                      <a:pt x="45" y="15"/>
                    </a:cubicBezTo>
                    <a:cubicBezTo>
                      <a:pt x="47" y="10"/>
                      <a:pt x="46" y="5"/>
                      <a:pt x="42" y="2"/>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Rectangle 96"/>
              <p:cNvSpPr>
                <a:spLocks noChangeArrowheads="1"/>
              </p:cNvSpPr>
              <p:nvPr/>
            </p:nvSpPr>
            <p:spPr bwMode="auto">
              <a:xfrm>
                <a:off x="3790" y="2505"/>
                <a:ext cx="36" cy="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7"/>
              <p:cNvSpPr>
                <a:spLocks/>
              </p:cNvSpPr>
              <p:nvPr/>
            </p:nvSpPr>
            <p:spPr bwMode="auto">
              <a:xfrm>
                <a:off x="3790" y="2512"/>
                <a:ext cx="36" cy="26"/>
              </a:xfrm>
              <a:custGeom>
                <a:avLst/>
                <a:gdLst>
                  <a:gd name="T0" fmla="*/ 36 w 36"/>
                  <a:gd name="T1" fmla="*/ 26 h 26"/>
                  <a:gd name="T2" fmla="*/ 0 w 36"/>
                  <a:gd name="T3" fmla="*/ 26 h 26"/>
                  <a:gd name="T4" fmla="*/ 0 w 36"/>
                  <a:gd name="T5" fmla="*/ 0 h 26"/>
                  <a:gd name="T6" fmla="*/ 36 w 36"/>
                  <a:gd name="T7" fmla="*/ 26 h 26"/>
                </a:gdLst>
                <a:ahLst/>
                <a:cxnLst>
                  <a:cxn ang="0">
                    <a:pos x="T0" y="T1"/>
                  </a:cxn>
                  <a:cxn ang="0">
                    <a:pos x="T2" y="T3"/>
                  </a:cxn>
                  <a:cxn ang="0">
                    <a:pos x="T4" y="T5"/>
                  </a:cxn>
                  <a:cxn ang="0">
                    <a:pos x="T6" y="T7"/>
                  </a:cxn>
                </a:cxnLst>
                <a:rect l="0" t="0" r="r" b="b"/>
                <a:pathLst>
                  <a:path w="36" h="26">
                    <a:moveTo>
                      <a:pt x="36" y="26"/>
                    </a:moveTo>
                    <a:lnTo>
                      <a:pt x="0" y="26"/>
                    </a:lnTo>
                    <a:lnTo>
                      <a:pt x="0" y="0"/>
                    </a:lnTo>
                    <a:lnTo>
                      <a:pt x="36" y="26"/>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98"/>
              <p:cNvSpPr>
                <a:spLocks/>
              </p:cNvSpPr>
              <p:nvPr/>
            </p:nvSpPr>
            <p:spPr bwMode="auto">
              <a:xfrm>
                <a:off x="3916" y="2972"/>
                <a:ext cx="274" cy="43"/>
              </a:xfrm>
              <a:custGeom>
                <a:avLst/>
                <a:gdLst>
                  <a:gd name="T0" fmla="*/ 583 w 583"/>
                  <a:gd name="T1" fmla="*/ 45 h 91"/>
                  <a:gd name="T2" fmla="*/ 537 w 583"/>
                  <a:gd name="T3" fmla="*/ 0 h 91"/>
                  <a:gd name="T4" fmla="*/ 175 w 583"/>
                  <a:gd name="T5" fmla="*/ 0 h 91"/>
                  <a:gd name="T6" fmla="*/ 149 w 583"/>
                  <a:gd name="T7" fmla="*/ 16 h 91"/>
                  <a:gd name="T8" fmla="*/ 97 w 583"/>
                  <a:gd name="T9" fmla="*/ 24 h 91"/>
                  <a:gd name="T10" fmla="*/ 75 w 583"/>
                  <a:gd name="T11" fmla="*/ 24 h 91"/>
                  <a:gd name="T12" fmla="*/ 67 w 583"/>
                  <a:gd name="T13" fmla="*/ 27 h 91"/>
                  <a:gd name="T14" fmla="*/ 58 w 583"/>
                  <a:gd name="T15" fmla="*/ 37 h 91"/>
                  <a:gd name="T16" fmla="*/ 29 w 583"/>
                  <a:gd name="T17" fmla="*/ 0 h 91"/>
                  <a:gd name="T18" fmla="*/ 12 w 583"/>
                  <a:gd name="T19" fmla="*/ 0 h 91"/>
                  <a:gd name="T20" fmla="*/ 3 w 583"/>
                  <a:gd name="T21" fmla="*/ 13 h 91"/>
                  <a:gd name="T22" fmla="*/ 4 w 583"/>
                  <a:gd name="T23" fmla="*/ 26 h 91"/>
                  <a:gd name="T24" fmla="*/ 10 w 583"/>
                  <a:gd name="T25" fmla="*/ 31 h 91"/>
                  <a:gd name="T26" fmla="*/ 9 w 583"/>
                  <a:gd name="T27" fmla="*/ 39 h 91"/>
                  <a:gd name="T28" fmla="*/ 13 w 583"/>
                  <a:gd name="T29" fmla="*/ 49 h 91"/>
                  <a:gd name="T30" fmla="*/ 27 w 583"/>
                  <a:gd name="T31" fmla="*/ 58 h 91"/>
                  <a:gd name="T32" fmla="*/ 6 w 583"/>
                  <a:gd name="T33" fmla="*/ 71 h 91"/>
                  <a:gd name="T34" fmla="*/ 1 w 583"/>
                  <a:gd name="T35" fmla="*/ 80 h 91"/>
                  <a:gd name="T36" fmla="*/ 7 w 583"/>
                  <a:gd name="T37" fmla="*/ 89 h 91"/>
                  <a:gd name="T38" fmla="*/ 10 w 583"/>
                  <a:gd name="T39" fmla="*/ 91 h 91"/>
                  <a:gd name="T40" fmla="*/ 537 w 583"/>
                  <a:gd name="T41" fmla="*/ 91 h 91"/>
                  <a:gd name="T42" fmla="*/ 583 w 583"/>
                  <a:gd name="T43"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91">
                    <a:moveTo>
                      <a:pt x="583" y="45"/>
                    </a:moveTo>
                    <a:cubicBezTo>
                      <a:pt x="583" y="20"/>
                      <a:pt x="563" y="0"/>
                      <a:pt x="537" y="0"/>
                    </a:cubicBezTo>
                    <a:cubicBezTo>
                      <a:pt x="175" y="0"/>
                      <a:pt x="175" y="0"/>
                      <a:pt x="175" y="0"/>
                    </a:cubicBezTo>
                    <a:cubicBezTo>
                      <a:pt x="149" y="16"/>
                      <a:pt x="149" y="16"/>
                      <a:pt x="149" y="16"/>
                    </a:cubicBezTo>
                    <a:cubicBezTo>
                      <a:pt x="97" y="24"/>
                      <a:pt x="97" y="24"/>
                      <a:pt x="97" y="24"/>
                    </a:cubicBezTo>
                    <a:cubicBezTo>
                      <a:pt x="75" y="24"/>
                      <a:pt x="75" y="24"/>
                      <a:pt x="75" y="24"/>
                    </a:cubicBezTo>
                    <a:cubicBezTo>
                      <a:pt x="72" y="24"/>
                      <a:pt x="69" y="25"/>
                      <a:pt x="67" y="27"/>
                    </a:cubicBezTo>
                    <a:cubicBezTo>
                      <a:pt x="58" y="37"/>
                      <a:pt x="58" y="37"/>
                      <a:pt x="58" y="37"/>
                    </a:cubicBezTo>
                    <a:cubicBezTo>
                      <a:pt x="29" y="0"/>
                      <a:pt x="29" y="0"/>
                      <a:pt x="29" y="0"/>
                    </a:cubicBezTo>
                    <a:cubicBezTo>
                      <a:pt x="12" y="0"/>
                      <a:pt x="12" y="0"/>
                      <a:pt x="12" y="0"/>
                    </a:cubicBezTo>
                    <a:cubicBezTo>
                      <a:pt x="3" y="13"/>
                      <a:pt x="3" y="13"/>
                      <a:pt x="3" y="13"/>
                    </a:cubicBezTo>
                    <a:cubicBezTo>
                      <a:pt x="0" y="17"/>
                      <a:pt x="1" y="22"/>
                      <a:pt x="4" y="26"/>
                    </a:cubicBezTo>
                    <a:cubicBezTo>
                      <a:pt x="10" y="31"/>
                      <a:pt x="10" y="31"/>
                      <a:pt x="10" y="31"/>
                    </a:cubicBezTo>
                    <a:cubicBezTo>
                      <a:pt x="9" y="39"/>
                      <a:pt x="9" y="39"/>
                      <a:pt x="9" y="39"/>
                    </a:cubicBezTo>
                    <a:cubicBezTo>
                      <a:pt x="8" y="43"/>
                      <a:pt x="10" y="47"/>
                      <a:pt x="13" y="49"/>
                    </a:cubicBezTo>
                    <a:cubicBezTo>
                      <a:pt x="27" y="58"/>
                      <a:pt x="27" y="58"/>
                      <a:pt x="27" y="58"/>
                    </a:cubicBezTo>
                    <a:cubicBezTo>
                      <a:pt x="6" y="71"/>
                      <a:pt x="6" y="71"/>
                      <a:pt x="6" y="71"/>
                    </a:cubicBezTo>
                    <a:cubicBezTo>
                      <a:pt x="3" y="73"/>
                      <a:pt x="1" y="77"/>
                      <a:pt x="1" y="80"/>
                    </a:cubicBezTo>
                    <a:cubicBezTo>
                      <a:pt x="1" y="84"/>
                      <a:pt x="4" y="87"/>
                      <a:pt x="7" y="89"/>
                    </a:cubicBezTo>
                    <a:cubicBezTo>
                      <a:pt x="10" y="91"/>
                      <a:pt x="10" y="91"/>
                      <a:pt x="10" y="91"/>
                    </a:cubicBezTo>
                    <a:cubicBezTo>
                      <a:pt x="537" y="91"/>
                      <a:pt x="537" y="91"/>
                      <a:pt x="537" y="91"/>
                    </a:cubicBezTo>
                    <a:cubicBezTo>
                      <a:pt x="563" y="91"/>
                      <a:pt x="583" y="71"/>
                      <a:pt x="583" y="45"/>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99"/>
              <p:cNvSpPr>
                <a:spLocks/>
              </p:cNvSpPr>
              <p:nvPr/>
            </p:nvSpPr>
            <p:spPr bwMode="auto">
              <a:xfrm>
                <a:off x="3948" y="2972"/>
                <a:ext cx="33" cy="9"/>
              </a:xfrm>
              <a:custGeom>
                <a:avLst/>
                <a:gdLst>
                  <a:gd name="T0" fmla="*/ 12 w 72"/>
                  <a:gd name="T1" fmla="*/ 14 h 20"/>
                  <a:gd name="T2" fmla="*/ 32 w 72"/>
                  <a:gd name="T3" fmla="*/ 11 h 20"/>
                  <a:gd name="T4" fmla="*/ 42 w 72"/>
                  <a:gd name="T5" fmla="*/ 17 h 20"/>
                  <a:gd name="T6" fmla="*/ 54 w 72"/>
                  <a:gd name="T7" fmla="*/ 17 h 20"/>
                  <a:gd name="T8" fmla="*/ 62 w 72"/>
                  <a:gd name="T9" fmla="*/ 10 h 20"/>
                  <a:gd name="T10" fmla="*/ 63 w 72"/>
                  <a:gd name="T11" fmla="*/ 9 h 20"/>
                  <a:gd name="T12" fmla="*/ 72 w 72"/>
                  <a:gd name="T13" fmla="*/ 0 h 20"/>
                  <a:gd name="T14" fmla="*/ 0 w 72"/>
                  <a:gd name="T15" fmla="*/ 0 h 20"/>
                  <a:gd name="T16" fmla="*/ 1 w 72"/>
                  <a:gd name="T17" fmla="*/ 6 h 20"/>
                  <a:gd name="T18" fmla="*/ 12 w 72"/>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0">
                    <a:moveTo>
                      <a:pt x="12" y="14"/>
                    </a:moveTo>
                    <a:cubicBezTo>
                      <a:pt x="32" y="11"/>
                      <a:pt x="32" y="11"/>
                      <a:pt x="32" y="11"/>
                    </a:cubicBezTo>
                    <a:cubicBezTo>
                      <a:pt x="42" y="17"/>
                      <a:pt x="42" y="17"/>
                      <a:pt x="42" y="17"/>
                    </a:cubicBezTo>
                    <a:cubicBezTo>
                      <a:pt x="45" y="20"/>
                      <a:pt x="50" y="19"/>
                      <a:pt x="54" y="17"/>
                    </a:cubicBezTo>
                    <a:cubicBezTo>
                      <a:pt x="62" y="10"/>
                      <a:pt x="62" y="10"/>
                      <a:pt x="62" y="10"/>
                    </a:cubicBezTo>
                    <a:cubicBezTo>
                      <a:pt x="62" y="10"/>
                      <a:pt x="63" y="10"/>
                      <a:pt x="63" y="9"/>
                    </a:cubicBezTo>
                    <a:cubicBezTo>
                      <a:pt x="72" y="0"/>
                      <a:pt x="72" y="0"/>
                      <a:pt x="72" y="0"/>
                    </a:cubicBezTo>
                    <a:cubicBezTo>
                      <a:pt x="0" y="0"/>
                      <a:pt x="0" y="0"/>
                      <a:pt x="0" y="0"/>
                    </a:cubicBezTo>
                    <a:cubicBezTo>
                      <a:pt x="1" y="6"/>
                      <a:pt x="1" y="6"/>
                      <a:pt x="1" y="6"/>
                    </a:cubicBezTo>
                    <a:cubicBezTo>
                      <a:pt x="2" y="11"/>
                      <a:pt x="7" y="15"/>
                      <a:pt x="12" y="1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00"/>
              <p:cNvSpPr>
                <a:spLocks noEditPoints="1"/>
              </p:cNvSpPr>
              <p:nvPr/>
            </p:nvSpPr>
            <p:spPr bwMode="auto">
              <a:xfrm>
                <a:off x="3954" y="2627"/>
                <a:ext cx="195" cy="372"/>
              </a:xfrm>
              <a:custGeom>
                <a:avLst/>
                <a:gdLst>
                  <a:gd name="T0" fmla="*/ 195 w 195"/>
                  <a:gd name="T1" fmla="*/ 325 h 372"/>
                  <a:gd name="T2" fmla="*/ 195 w 195"/>
                  <a:gd name="T3" fmla="*/ 45 h 372"/>
                  <a:gd name="T4" fmla="*/ 138 w 195"/>
                  <a:gd name="T5" fmla="*/ 43 h 372"/>
                  <a:gd name="T6" fmla="*/ 127 w 195"/>
                  <a:gd name="T7" fmla="*/ 0 h 372"/>
                  <a:gd name="T8" fmla="*/ 120 w 195"/>
                  <a:gd name="T9" fmla="*/ 45 h 372"/>
                  <a:gd name="T10" fmla="*/ 59 w 195"/>
                  <a:gd name="T11" fmla="*/ 47 h 372"/>
                  <a:gd name="T12" fmla="*/ 58 w 195"/>
                  <a:gd name="T13" fmla="*/ 334 h 372"/>
                  <a:gd name="T14" fmla="*/ 0 w 195"/>
                  <a:gd name="T15" fmla="*/ 348 h 372"/>
                  <a:gd name="T16" fmla="*/ 0 w 195"/>
                  <a:gd name="T17" fmla="*/ 372 h 372"/>
                  <a:gd name="T18" fmla="*/ 60 w 195"/>
                  <a:gd name="T19" fmla="*/ 371 h 372"/>
                  <a:gd name="T20" fmla="*/ 67 w 195"/>
                  <a:gd name="T21" fmla="*/ 363 h 372"/>
                  <a:gd name="T22" fmla="*/ 82 w 195"/>
                  <a:gd name="T23" fmla="*/ 363 h 372"/>
                  <a:gd name="T24" fmla="*/ 82 w 195"/>
                  <a:gd name="T25" fmla="*/ 371 h 372"/>
                  <a:gd name="T26" fmla="*/ 92 w 195"/>
                  <a:gd name="T27" fmla="*/ 371 h 372"/>
                  <a:gd name="T28" fmla="*/ 103 w 195"/>
                  <a:gd name="T29" fmla="*/ 371 h 372"/>
                  <a:gd name="T30" fmla="*/ 153 w 195"/>
                  <a:gd name="T31" fmla="*/ 371 h 372"/>
                  <a:gd name="T32" fmla="*/ 160 w 195"/>
                  <a:gd name="T33" fmla="*/ 363 h 372"/>
                  <a:gd name="T34" fmla="*/ 174 w 195"/>
                  <a:gd name="T35" fmla="*/ 363 h 372"/>
                  <a:gd name="T36" fmla="*/ 174 w 195"/>
                  <a:gd name="T37" fmla="*/ 371 h 372"/>
                  <a:gd name="T38" fmla="*/ 195 w 195"/>
                  <a:gd name="T39" fmla="*/ 371 h 372"/>
                  <a:gd name="T40" fmla="*/ 195 w 195"/>
                  <a:gd name="T41" fmla="*/ 346 h 372"/>
                  <a:gd name="T42" fmla="*/ 195 w 195"/>
                  <a:gd name="T43" fmla="*/ 325 h 372"/>
                  <a:gd name="T44" fmla="*/ 195 w 195"/>
                  <a:gd name="T45" fmla="*/ 325 h 372"/>
                  <a:gd name="T46" fmla="*/ 195 w 195"/>
                  <a:gd name="T47" fmla="*/ 325 h 372"/>
                  <a:gd name="T48" fmla="*/ 103 w 195"/>
                  <a:gd name="T49" fmla="*/ 344 h 372"/>
                  <a:gd name="T50" fmla="*/ 103 w 195"/>
                  <a:gd name="T51" fmla="*/ 325 h 372"/>
                  <a:gd name="T52" fmla="*/ 103 w 195"/>
                  <a:gd name="T53" fmla="*/ 325 h 372"/>
                  <a:gd name="T54" fmla="*/ 103 w 195"/>
                  <a:gd name="T55" fmla="*/ 325 h 372"/>
                  <a:gd name="T56" fmla="*/ 126 w 195"/>
                  <a:gd name="T57" fmla="*/ 64 h 372"/>
                  <a:gd name="T58" fmla="*/ 132 w 195"/>
                  <a:gd name="T59" fmla="*/ 64 h 372"/>
                  <a:gd name="T60" fmla="*/ 150 w 195"/>
                  <a:gd name="T61" fmla="*/ 334 h 372"/>
                  <a:gd name="T62" fmla="*/ 103 w 195"/>
                  <a:gd name="T63"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372">
                    <a:moveTo>
                      <a:pt x="195" y="325"/>
                    </a:moveTo>
                    <a:lnTo>
                      <a:pt x="195" y="45"/>
                    </a:lnTo>
                    <a:lnTo>
                      <a:pt x="138" y="43"/>
                    </a:lnTo>
                    <a:lnTo>
                      <a:pt x="127" y="0"/>
                    </a:lnTo>
                    <a:lnTo>
                      <a:pt x="120" y="45"/>
                    </a:lnTo>
                    <a:lnTo>
                      <a:pt x="59" y="47"/>
                    </a:lnTo>
                    <a:lnTo>
                      <a:pt x="58" y="334"/>
                    </a:lnTo>
                    <a:lnTo>
                      <a:pt x="0" y="348"/>
                    </a:lnTo>
                    <a:lnTo>
                      <a:pt x="0" y="372"/>
                    </a:lnTo>
                    <a:lnTo>
                      <a:pt x="60" y="371"/>
                    </a:lnTo>
                    <a:lnTo>
                      <a:pt x="67" y="363"/>
                    </a:lnTo>
                    <a:lnTo>
                      <a:pt x="82" y="363"/>
                    </a:lnTo>
                    <a:lnTo>
                      <a:pt x="82" y="371"/>
                    </a:lnTo>
                    <a:lnTo>
                      <a:pt x="92" y="371"/>
                    </a:lnTo>
                    <a:lnTo>
                      <a:pt x="103" y="371"/>
                    </a:lnTo>
                    <a:lnTo>
                      <a:pt x="153" y="371"/>
                    </a:lnTo>
                    <a:lnTo>
                      <a:pt x="160" y="363"/>
                    </a:lnTo>
                    <a:lnTo>
                      <a:pt x="174" y="363"/>
                    </a:lnTo>
                    <a:lnTo>
                      <a:pt x="174" y="371"/>
                    </a:lnTo>
                    <a:lnTo>
                      <a:pt x="195" y="371"/>
                    </a:lnTo>
                    <a:lnTo>
                      <a:pt x="195" y="346"/>
                    </a:lnTo>
                    <a:lnTo>
                      <a:pt x="195" y="325"/>
                    </a:lnTo>
                    <a:lnTo>
                      <a:pt x="195" y="325"/>
                    </a:lnTo>
                    <a:lnTo>
                      <a:pt x="195" y="325"/>
                    </a:lnTo>
                    <a:close/>
                    <a:moveTo>
                      <a:pt x="103" y="344"/>
                    </a:moveTo>
                    <a:lnTo>
                      <a:pt x="103" y="325"/>
                    </a:lnTo>
                    <a:lnTo>
                      <a:pt x="103" y="325"/>
                    </a:lnTo>
                    <a:lnTo>
                      <a:pt x="103" y="325"/>
                    </a:lnTo>
                    <a:lnTo>
                      <a:pt x="126" y="64"/>
                    </a:lnTo>
                    <a:lnTo>
                      <a:pt x="132" y="64"/>
                    </a:lnTo>
                    <a:lnTo>
                      <a:pt x="150" y="334"/>
                    </a:lnTo>
                    <a:lnTo>
                      <a:pt x="103" y="34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01"/>
              <p:cNvSpPr>
                <a:spLocks noEditPoints="1"/>
              </p:cNvSpPr>
              <p:nvPr/>
            </p:nvSpPr>
            <p:spPr bwMode="auto">
              <a:xfrm>
                <a:off x="3573" y="2396"/>
                <a:ext cx="200" cy="602"/>
              </a:xfrm>
              <a:custGeom>
                <a:avLst/>
                <a:gdLst>
                  <a:gd name="T0" fmla="*/ 4 w 200"/>
                  <a:gd name="T1" fmla="*/ 556 h 602"/>
                  <a:gd name="T2" fmla="*/ 5 w 200"/>
                  <a:gd name="T3" fmla="*/ 556 h 602"/>
                  <a:gd name="T4" fmla="*/ 5 w 200"/>
                  <a:gd name="T5" fmla="*/ 577 h 602"/>
                  <a:gd name="T6" fmla="*/ 5 w 200"/>
                  <a:gd name="T7" fmla="*/ 602 h 602"/>
                  <a:gd name="T8" fmla="*/ 25 w 200"/>
                  <a:gd name="T9" fmla="*/ 602 h 602"/>
                  <a:gd name="T10" fmla="*/ 25 w 200"/>
                  <a:gd name="T11" fmla="*/ 594 h 602"/>
                  <a:gd name="T12" fmla="*/ 40 w 200"/>
                  <a:gd name="T13" fmla="*/ 594 h 602"/>
                  <a:gd name="T14" fmla="*/ 47 w 200"/>
                  <a:gd name="T15" fmla="*/ 602 h 602"/>
                  <a:gd name="T16" fmla="*/ 97 w 200"/>
                  <a:gd name="T17" fmla="*/ 602 h 602"/>
                  <a:gd name="T18" fmla="*/ 107 w 200"/>
                  <a:gd name="T19" fmla="*/ 602 h 602"/>
                  <a:gd name="T20" fmla="*/ 118 w 200"/>
                  <a:gd name="T21" fmla="*/ 602 h 602"/>
                  <a:gd name="T22" fmla="*/ 118 w 200"/>
                  <a:gd name="T23" fmla="*/ 594 h 602"/>
                  <a:gd name="T24" fmla="*/ 132 w 200"/>
                  <a:gd name="T25" fmla="*/ 594 h 602"/>
                  <a:gd name="T26" fmla="*/ 139 w 200"/>
                  <a:gd name="T27" fmla="*/ 602 h 602"/>
                  <a:gd name="T28" fmla="*/ 200 w 200"/>
                  <a:gd name="T29" fmla="*/ 602 h 602"/>
                  <a:gd name="T30" fmla="*/ 200 w 200"/>
                  <a:gd name="T31" fmla="*/ 577 h 602"/>
                  <a:gd name="T32" fmla="*/ 142 w 200"/>
                  <a:gd name="T33" fmla="*/ 565 h 602"/>
                  <a:gd name="T34" fmla="*/ 131 w 200"/>
                  <a:gd name="T35" fmla="*/ 278 h 602"/>
                  <a:gd name="T36" fmla="*/ 142 w 200"/>
                  <a:gd name="T37" fmla="*/ 276 h 602"/>
                  <a:gd name="T38" fmla="*/ 131 w 200"/>
                  <a:gd name="T39" fmla="*/ 171 h 602"/>
                  <a:gd name="T40" fmla="*/ 142 w 200"/>
                  <a:gd name="T41" fmla="*/ 72 h 602"/>
                  <a:gd name="T42" fmla="*/ 142 w 200"/>
                  <a:gd name="T43" fmla="*/ 23 h 602"/>
                  <a:gd name="T44" fmla="*/ 142 w 200"/>
                  <a:gd name="T45" fmla="*/ 14 h 602"/>
                  <a:gd name="T46" fmla="*/ 96 w 200"/>
                  <a:gd name="T47" fmla="*/ 0 h 602"/>
                  <a:gd name="T48" fmla="*/ 51 w 200"/>
                  <a:gd name="T49" fmla="*/ 0 h 602"/>
                  <a:gd name="T50" fmla="*/ 5 w 200"/>
                  <a:gd name="T51" fmla="*/ 14 h 602"/>
                  <a:gd name="T52" fmla="*/ 0 w 200"/>
                  <a:gd name="T53" fmla="*/ 58 h 602"/>
                  <a:gd name="T54" fmla="*/ 10 w 200"/>
                  <a:gd name="T55" fmla="*/ 169 h 602"/>
                  <a:gd name="T56" fmla="*/ 5 w 200"/>
                  <a:gd name="T57" fmla="*/ 276 h 602"/>
                  <a:gd name="T58" fmla="*/ 5 w 200"/>
                  <a:gd name="T59" fmla="*/ 276 h 602"/>
                  <a:gd name="T60" fmla="*/ 15 w 200"/>
                  <a:gd name="T61" fmla="*/ 276 h 602"/>
                  <a:gd name="T62" fmla="*/ 5 w 200"/>
                  <a:gd name="T63" fmla="*/ 556 h 602"/>
                  <a:gd name="T64" fmla="*/ 4 w 200"/>
                  <a:gd name="T65" fmla="*/ 556 h 602"/>
                  <a:gd name="T66" fmla="*/ 50 w 200"/>
                  <a:gd name="T67" fmla="*/ 565 h 602"/>
                  <a:gd name="T68" fmla="*/ 67 w 200"/>
                  <a:gd name="T69" fmla="*/ 295 h 602"/>
                  <a:gd name="T70" fmla="*/ 74 w 200"/>
                  <a:gd name="T71" fmla="*/ 295 h 602"/>
                  <a:gd name="T72" fmla="*/ 97 w 200"/>
                  <a:gd name="T73" fmla="*/ 556 h 602"/>
                  <a:gd name="T74" fmla="*/ 96 w 200"/>
                  <a:gd name="T75" fmla="*/ 556 h 602"/>
                  <a:gd name="T76" fmla="*/ 97 w 200"/>
                  <a:gd name="T77" fmla="*/ 556 h 602"/>
                  <a:gd name="T78" fmla="*/ 97 w 200"/>
                  <a:gd name="T79" fmla="*/ 575 h 602"/>
                  <a:gd name="T80" fmla="*/ 50 w 200"/>
                  <a:gd name="T81" fmla="*/ 56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602">
                    <a:moveTo>
                      <a:pt x="4" y="556"/>
                    </a:moveTo>
                    <a:lnTo>
                      <a:pt x="5" y="556"/>
                    </a:lnTo>
                    <a:lnTo>
                      <a:pt x="5" y="577"/>
                    </a:lnTo>
                    <a:lnTo>
                      <a:pt x="5" y="602"/>
                    </a:lnTo>
                    <a:lnTo>
                      <a:pt x="25" y="602"/>
                    </a:lnTo>
                    <a:lnTo>
                      <a:pt x="25" y="594"/>
                    </a:lnTo>
                    <a:lnTo>
                      <a:pt x="40" y="594"/>
                    </a:lnTo>
                    <a:lnTo>
                      <a:pt x="47" y="602"/>
                    </a:lnTo>
                    <a:lnTo>
                      <a:pt x="97" y="602"/>
                    </a:lnTo>
                    <a:lnTo>
                      <a:pt x="107" y="602"/>
                    </a:lnTo>
                    <a:lnTo>
                      <a:pt x="118" y="602"/>
                    </a:lnTo>
                    <a:lnTo>
                      <a:pt x="118" y="594"/>
                    </a:lnTo>
                    <a:lnTo>
                      <a:pt x="132" y="594"/>
                    </a:lnTo>
                    <a:lnTo>
                      <a:pt x="139" y="602"/>
                    </a:lnTo>
                    <a:lnTo>
                      <a:pt x="200" y="602"/>
                    </a:lnTo>
                    <a:lnTo>
                      <a:pt x="200" y="577"/>
                    </a:lnTo>
                    <a:lnTo>
                      <a:pt x="142" y="565"/>
                    </a:lnTo>
                    <a:lnTo>
                      <a:pt x="131" y="278"/>
                    </a:lnTo>
                    <a:lnTo>
                      <a:pt x="142" y="276"/>
                    </a:lnTo>
                    <a:lnTo>
                      <a:pt x="131" y="171"/>
                    </a:lnTo>
                    <a:lnTo>
                      <a:pt x="142" y="72"/>
                    </a:lnTo>
                    <a:lnTo>
                      <a:pt x="142" y="23"/>
                    </a:lnTo>
                    <a:lnTo>
                      <a:pt x="142" y="14"/>
                    </a:lnTo>
                    <a:lnTo>
                      <a:pt x="96" y="0"/>
                    </a:lnTo>
                    <a:lnTo>
                      <a:pt x="51" y="0"/>
                    </a:lnTo>
                    <a:lnTo>
                      <a:pt x="5" y="14"/>
                    </a:lnTo>
                    <a:lnTo>
                      <a:pt x="0" y="58"/>
                    </a:lnTo>
                    <a:lnTo>
                      <a:pt x="10" y="169"/>
                    </a:lnTo>
                    <a:lnTo>
                      <a:pt x="5" y="276"/>
                    </a:lnTo>
                    <a:lnTo>
                      <a:pt x="5" y="276"/>
                    </a:lnTo>
                    <a:lnTo>
                      <a:pt x="15" y="276"/>
                    </a:lnTo>
                    <a:lnTo>
                      <a:pt x="5" y="556"/>
                    </a:lnTo>
                    <a:lnTo>
                      <a:pt x="4" y="556"/>
                    </a:lnTo>
                    <a:close/>
                    <a:moveTo>
                      <a:pt x="50" y="565"/>
                    </a:moveTo>
                    <a:lnTo>
                      <a:pt x="67" y="295"/>
                    </a:lnTo>
                    <a:lnTo>
                      <a:pt x="74" y="295"/>
                    </a:lnTo>
                    <a:lnTo>
                      <a:pt x="97" y="556"/>
                    </a:lnTo>
                    <a:lnTo>
                      <a:pt x="96" y="556"/>
                    </a:lnTo>
                    <a:lnTo>
                      <a:pt x="97" y="556"/>
                    </a:lnTo>
                    <a:lnTo>
                      <a:pt x="97" y="575"/>
                    </a:lnTo>
                    <a:lnTo>
                      <a:pt x="50" y="565"/>
                    </a:ln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02"/>
              <p:cNvSpPr>
                <a:spLocks noEditPoints="1"/>
              </p:cNvSpPr>
              <p:nvPr/>
            </p:nvSpPr>
            <p:spPr bwMode="auto">
              <a:xfrm>
                <a:off x="3577" y="2654"/>
                <a:ext cx="196" cy="344"/>
              </a:xfrm>
              <a:custGeom>
                <a:avLst/>
                <a:gdLst>
                  <a:gd name="T0" fmla="*/ 0 w 196"/>
                  <a:gd name="T1" fmla="*/ 298 h 344"/>
                  <a:gd name="T2" fmla="*/ 1 w 196"/>
                  <a:gd name="T3" fmla="*/ 298 h 344"/>
                  <a:gd name="T4" fmla="*/ 1 w 196"/>
                  <a:gd name="T5" fmla="*/ 319 h 344"/>
                  <a:gd name="T6" fmla="*/ 1 w 196"/>
                  <a:gd name="T7" fmla="*/ 344 h 344"/>
                  <a:gd name="T8" fmla="*/ 21 w 196"/>
                  <a:gd name="T9" fmla="*/ 344 h 344"/>
                  <a:gd name="T10" fmla="*/ 21 w 196"/>
                  <a:gd name="T11" fmla="*/ 336 h 344"/>
                  <a:gd name="T12" fmla="*/ 36 w 196"/>
                  <a:gd name="T13" fmla="*/ 336 h 344"/>
                  <a:gd name="T14" fmla="*/ 43 w 196"/>
                  <a:gd name="T15" fmla="*/ 344 h 344"/>
                  <a:gd name="T16" fmla="*/ 93 w 196"/>
                  <a:gd name="T17" fmla="*/ 344 h 344"/>
                  <a:gd name="T18" fmla="*/ 103 w 196"/>
                  <a:gd name="T19" fmla="*/ 344 h 344"/>
                  <a:gd name="T20" fmla="*/ 114 w 196"/>
                  <a:gd name="T21" fmla="*/ 344 h 344"/>
                  <a:gd name="T22" fmla="*/ 114 w 196"/>
                  <a:gd name="T23" fmla="*/ 336 h 344"/>
                  <a:gd name="T24" fmla="*/ 128 w 196"/>
                  <a:gd name="T25" fmla="*/ 336 h 344"/>
                  <a:gd name="T26" fmla="*/ 135 w 196"/>
                  <a:gd name="T27" fmla="*/ 344 h 344"/>
                  <a:gd name="T28" fmla="*/ 196 w 196"/>
                  <a:gd name="T29" fmla="*/ 344 h 344"/>
                  <a:gd name="T30" fmla="*/ 196 w 196"/>
                  <a:gd name="T31" fmla="*/ 319 h 344"/>
                  <a:gd name="T32" fmla="*/ 138 w 196"/>
                  <a:gd name="T33" fmla="*/ 307 h 344"/>
                  <a:gd name="T34" fmla="*/ 127 w 196"/>
                  <a:gd name="T35" fmla="*/ 20 h 344"/>
                  <a:gd name="T36" fmla="*/ 76 w 196"/>
                  <a:gd name="T37" fmla="*/ 18 h 344"/>
                  <a:gd name="T38" fmla="*/ 66 w 196"/>
                  <a:gd name="T39" fmla="*/ 0 h 344"/>
                  <a:gd name="T40" fmla="*/ 58 w 196"/>
                  <a:gd name="T41" fmla="*/ 16 h 344"/>
                  <a:gd name="T42" fmla="*/ 11 w 196"/>
                  <a:gd name="T43" fmla="*/ 18 h 344"/>
                  <a:gd name="T44" fmla="*/ 1 w 196"/>
                  <a:gd name="T45" fmla="*/ 298 h 344"/>
                  <a:gd name="T46" fmla="*/ 0 w 196"/>
                  <a:gd name="T47" fmla="*/ 298 h 344"/>
                  <a:gd name="T48" fmla="*/ 46 w 196"/>
                  <a:gd name="T49" fmla="*/ 307 h 344"/>
                  <a:gd name="T50" fmla="*/ 63 w 196"/>
                  <a:gd name="T51" fmla="*/ 37 h 344"/>
                  <a:gd name="T52" fmla="*/ 70 w 196"/>
                  <a:gd name="T53" fmla="*/ 37 h 344"/>
                  <a:gd name="T54" fmla="*/ 93 w 196"/>
                  <a:gd name="T55" fmla="*/ 298 h 344"/>
                  <a:gd name="T56" fmla="*/ 92 w 196"/>
                  <a:gd name="T57" fmla="*/ 298 h 344"/>
                  <a:gd name="T58" fmla="*/ 93 w 196"/>
                  <a:gd name="T59" fmla="*/ 298 h 344"/>
                  <a:gd name="T60" fmla="*/ 93 w 196"/>
                  <a:gd name="T61" fmla="*/ 317 h 344"/>
                  <a:gd name="T62" fmla="*/ 46 w 196"/>
                  <a:gd name="T63" fmla="*/ 30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344">
                    <a:moveTo>
                      <a:pt x="0" y="298"/>
                    </a:moveTo>
                    <a:lnTo>
                      <a:pt x="1" y="298"/>
                    </a:lnTo>
                    <a:lnTo>
                      <a:pt x="1" y="319"/>
                    </a:lnTo>
                    <a:lnTo>
                      <a:pt x="1" y="344"/>
                    </a:lnTo>
                    <a:lnTo>
                      <a:pt x="21" y="344"/>
                    </a:lnTo>
                    <a:lnTo>
                      <a:pt x="21" y="336"/>
                    </a:lnTo>
                    <a:lnTo>
                      <a:pt x="36" y="336"/>
                    </a:lnTo>
                    <a:lnTo>
                      <a:pt x="43" y="344"/>
                    </a:lnTo>
                    <a:lnTo>
                      <a:pt x="93" y="344"/>
                    </a:lnTo>
                    <a:lnTo>
                      <a:pt x="103" y="344"/>
                    </a:lnTo>
                    <a:lnTo>
                      <a:pt x="114" y="344"/>
                    </a:lnTo>
                    <a:lnTo>
                      <a:pt x="114" y="336"/>
                    </a:lnTo>
                    <a:lnTo>
                      <a:pt x="128" y="336"/>
                    </a:lnTo>
                    <a:lnTo>
                      <a:pt x="135" y="344"/>
                    </a:lnTo>
                    <a:lnTo>
                      <a:pt x="196" y="344"/>
                    </a:lnTo>
                    <a:lnTo>
                      <a:pt x="196" y="319"/>
                    </a:lnTo>
                    <a:lnTo>
                      <a:pt x="138" y="307"/>
                    </a:lnTo>
                    <a:lnTo>
                      <a:pt x="127" y="20"/>
                    </a:lnTo>
                    <a:lnTo>
                      <a:pt x="76" y="18"/>
                    </a:lnTo>
                    <a:lnTo>
                      <a:pt x="66" y="0"/>
                    </a:lnTo>
                    <a:lnTo>
                      <a:pt x="58" y="16"/>
                    </a:lnTo>
                    <a:lnTo>
                      <a:pt x="11" y="18"/>
                    </a:lnTo>
                    <a:lnTo>
                      <a:pt x="1" y="298"/>
                    </a:lnTo>
                    <a:lnTo>
                      <a:pt x="0" y="298"/>
                    </a:lnTo>
                    <a:close/>
                    <a:moveTo>
                      <a:pt x="46" y="307"/>
                    </a:moveTo>
                    <a:lnTo>
                      <a:pt x="63" y="37"/>
                    </a:lnTo>
                    <a:lnTo>
                      <a:pt x="70" y="37"/>
                    </a:lnTo>
                    <a:lnTo>
                      <a:pt x="93" y="298"/>
                    </a:lnTo>
                    <a:lnTo>
                      <a:pt x="92" y="298"/>
                    </a:lnTo>
                    <a:lnTo>
                      <a:pt x="93" y="298"/>
                    </a:lnTo>
                    <a:lnTo>
                      <a:pt x="93" y="317"/>
                    </a:lnTo>
                    <a:lnTo>
                      <a:pt x="46" y="30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03"/>
              <p:cNvSpPr>
                <a:spLocks/>
              </p:cNvSpPr>
              <p:nvPr/>
            </p:nvSpPr>
            <p:spPr bwMode="auto">
              <a:xfrm>
                <a:off x="4044" y="2392"/>
                <a:ext cx="72" cy="152"/>
              </a:xfrm>
              <a:custGeom>
                <a:avLst/>
                <a:gdLst>
                  <a:gd name="T0" fmla="*/ 64 w 72"/>
                  <a:gd name="T1" fmla="*/ 0 h 152"/>
                  <a:gd name="T2" fmla="*/ 52 w 72"/>
                  <a:gd name="T3" fmla="*/ 0 h 152"/>
                  <a:gd name="T4" fmla="*/ 36 w 72"/>
                  <a:gd name="T5" fmla="*/ 65 h 152"/>
                  <a:gd name="T6" fmla="*/ 16 w 72"/>
                  <a:gd name="T7" fmla="*/ 0 h 152"/>
                  <a:gd name="T8" fmla="*/ 8 w 72"/>
                  <a:gd name="T9" fmla="*/ 0 h 152"/>
                  <a:gd name="T10" fmla="*/ 0 w 72"/>
                  <a:gd name="T11" fmla="*/ 28 h 152"/>
                  <a:gd name="T12" fmla="*/ 6 w 72"/>
                  <a:gd name="T13" fmla="*/ 34 h 152"/>
                  <a:gd name="T14" fmla="*/ 0 w 72"/>
                  <a:gd name="T15" fmla="*/ 40 h 152"/>
                  <a:gd name="T16" fmla="*/ 36 w 72"/>
                  <a:gd name="T17" fmla="*/ 152 h 152"/>
                  <a:gd name="T18" fmla="*/ 72 w 72"/>
                  <a:gd name="T19" fmla="*/ 40 h 152"/>
                  <a:gd name="T20" fmla="*/ 65 w 72"/>
                  <a:gd name="T21" fmla="*/ 34 h 152"/>
                  <a:gd name="T22" fmla="*/ 72 w 72"/>
                  <a:gd name="T23" fmla="*/ 28 h 152"/>
                  <a:gd name="T24" fmla="*/ 64 w 7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2">
                    <a:moveTo>
                      <a:pt x="64" y="0"/>
                    </a:moveTo>
                    <a:lnTo>
                      <a:pt x="52" y="0"/>
                    </a:lnTo>
                    <a:lnTo>
                      <a:pt x="36" y="65"/>
                    </a:lnTo>
                    <a:lnTo>
                      <a:pt x="16" y="0"/>
                    </a:lnTo>
                    <a:lnTo>
                      <a:pt x="8" y="0"/>
                    </a:lnTo>
                    <a:lnTo>
                      <a:pt x="0" y="28"/>
                    </a:lnTo>
                    <a:lnTo>
                      <a:pt x="6" y="34"/>
                    </a:lnTo>
                    <a:lnTo>
                      <a:pt x="0" y="40"/>
                    </a:lnTo>
                    <a:lnTo>
                      <a:pt x="36" y="152"/>
                    </a:lnTo>
                    <a:lnTo>
                      <a:pt x="72" y="40"/>
                    </a:lnTo>
                    <a:lnTo>
                      <a:pt x="65" y="34"/>
                    </a:lnTo>
                    <a:lnTo>
                      <a:pt x="72" y="28"/>
                    </a:lnTo>
                    <a:lnTo>
                      <a:pt x="6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04"/>
              <p:cNvSpPr>
                <a:spLocks/>
              </p:cNvSpPr>
              <p:nvPr/>
            </p:nvSpPr>
            <p:spPr bwMode="auto">
              <a:xfrm>
                <a:off x="3610" y="2392"/>
                <a:ext cx="72" cy="172"/>
              </a:xfrm>
              <a:custGeom>
                <a:avLst/>
                <a:gdLst>
                  <a:gd name="T0" fmla="*/ 64 w 72"/>
                  <a:gd name="T1" fmla="*/ 0 h 172"/>
                  <a:gd name="T2" fmla="*/ 9 w 72"/>
                  <a:gd name="T3" fmla="*/ 0 h 172"/>
                  <a:gd name="T4" fmla="*/ 0 w 72"/>
                  <a:gd name="T5" fmla="*/ 28 h 172"/>
                  <a:gd name="T6" fmla="*/ 6 w 72"/>
                  <a:gd name="T7" fmla="*/ 34 h 172"/>
                  <a:gd name="T8" fmla="*/ 0 w 72"/>
                  <a:gd name="T9" fmla="*/ 40 h 172"/>
                  <a:gd name="T10" fmla="*/ 36 w 72"/>
                  <a:gd name="T11" fmla="*/ 172 h 172"/>
                  <a:gd name="T12" fmla="*/ 72 w 72"/>
                  <a:gd name="T13" fmla="*/ 40 h 172"/>
                  <a:gd name="T14" fmla="*/ 67 w 72"/>
                  <a:gd name="T15" fmla="*/ 34 h 172"/>
                  <a:gd name="T16" fmla="*/ 72 w 72"/>
                  <a:gd name="T17" fmla="*/ 28 h 172"/>
                  <a:gd name="T18" fmla="*/ 64 w 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72">
                    <a:moveTo>
                      <a:pt x="64" y="0"/>
                    </a:moveTo>
                    <a:lnTo>
                      <a:pt x="9" y="0"/>
                    </a:lnTo>
                    <a:lnTo>
                      <a:pt x="0" y="28"/>
                    </a:lnTo>
                    <a:lnTo>
                      <a:pt x="6" y="34"/>
                    </a:lnTo>
                    <a:lnTo>
                      <a:pt x="0" y="40"/>
                    </a:lnTo>
                    <a:lnTo>
                      <a:pt x="36" y="172"/>
                    </a:lnTo>
                    <a:lnTo>
                      <a:pt x="72" y="40"/>
                    </a:lnTo>
                    <a:lnTo>
                      <a:pt x="67" y="34"/>
                    </a:lnTo>
                    <a:lnTo>
                      <a:pt x="72" y="28"/>
                    </a:lnTo>
                    <a:lnTo>
                      <a:pt x="64"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105"/>
              <p:cNvSpPr>
                <a:spLocks/>
              </p:cNvSpPr>
              <p:nvPr/>
            </p:nvSpPr>
            <p:spPr bwMode="auto">
              <a:xfrm>
                <a:off x="4057" y="2384"/>
                <a:ext cx="53" cy="118"/>
              </a:xfrm>
              <a:custGeom>
                <a:avLst/>
                <a:gdLst>
                  <a:gd name="T0" fmla="*/ 33 w 53"/>
                  <a:gd name="T1" fmla="*/ 12 h 118"/>
                  <a:gd name="T2" fmla="*/ 23 w 53"/>
                  <a:gd name="T3" fmla="*/ 39 h 118"/>
                  <a:gd name="T4" fmla="*/ 10 w 53"/>
                  <a:gd name="T5" fmla="*/ 12 h 118"/>
                  <a:gd name="T6" fmla="*/ 0 w 53"/>
                  <a:gd name="T7" fmla="*/ 4 h 118"/>
                  <a:gd name="T8" fmla="*/ 0 w 53"/>
                  <a:gd name="T9" fmla="*/ 25 h 118"/>
                  <a:gd name="T10" fmla="*/ 23 w 53"/>
                  <a:gd name="T11" fmla="*/ 118 h 118"/>
                  <a:gd name="T12" fmla="*/ 46 w 53"/>
                  <a:gd name="T13" fmla="*/ 25 h 118"/>
                  <a:gd name="T14" fmla="*/ 53 w 53"/>
                  <a:gd name="T15" fmla="*/ 0 h 118"/>
                  <a:gd name="T16" fmla="*/ 33 w 53"/>
                  <a:gd name="T1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18">
                    <a:moveTo>
                      <a:pt x="33" y="12"/>
                    </a:moveTo>
                    <a:lnTo>
                      <a:pt x="23" y="39"/>
                    </a:lnTo>
                    <a:lnTo>
                      <a:pt x="10" y="12"/>
                    </a:lnTo>
                    <a:lnTo>
                      <a:pt x="0" y="4"/>
                    </a:lnTo>
                    <a:lnTo>
                      <a:pt x="0" y="25"/>
                    </a:lnTo>
                    <a:lnTo>
                      <a:pt x="23" y="118"/>
                    </a:lnTo>
                    <a:lnTo>
                      <a:pt x="46" y="25"/>
                    </a:lnTo>
                    <a:lnTo>
                      <a:pt x="53" y="0"/>
                    </a:lnTo>
                    <a:lnTo>
                      <a:pt x="3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06"/>
              <p:cNvSpPr>
                <a:spLocks/>
              </p:cNvSpPr>
              <p:nvPr/>
            </p:nvSpPr>
            <p:spPr bwMode="auto">
              <a:xfrm>
                <a:off x="4123" y="2405"/>
                <a:ext cx="88" cy="198"/>
              </a:xfrm>
              <a:custGeom>
                <a:avLst/>
                <a:gdLst>
                  <a:gd name="T0" fmla="*/ 111 w 187"/>
                  <a:gd name="T1" fmla="*/ 421 h 421"/>
                  <a:gd name="T2" fmla="*/ 48 w 187"/>
                  <a:gd name="T3" fmla="*/ 360 h 421"/>
                  <a:gd name="T4" fmla="*/ 98 w 187"/>
                  <a:gd name="T5" fmla="*/ 238 h 421"/>
                  <a:gd name="T6" fmla="*/ 0 w 187"/>
                  <a:gd name="T7" fmla="*/ 78 h 421"/>
                  <a:gd name="T8" fmla="*/ 14 w 187"/>
                  <a:gd name="T9" fmla="*/ 0 h 421"/>
                  <a:gd name="T10" fmla="*/ 49 w 187"/>
                  <a:gd name="T11" fmla="*/ 4 h 421"/>
                  <a:gd name="T12" fmla="*/ 186 w 187"/>
                  <a:gd name="T13" fmla="*/ 239 h 421"/>
                  <a:gd name="T14" fmla="*/ 111 w 187"/>
                  <a:gd name="T15" fmla="*/ 421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21">
                    <a:moveTo>
                      <a:pt x="111" y="421"/>
                    </a:moveTo>
                    <a:cubicBezTo>
                      <a:pt x="48" y="360"/>
                      <a:pt x="48" y="360"/>
                      <a:pt x="48" y="360"/>
                    </a:cubicBezTo>
                    <a:cubicBezTo>
                      <a:pt x="80" y="327"/>
                      <a:pt x="97" y="284"/>
                      <a:pt x="98" y="238"/>
                    </a:cubicBezTo>
                    <a:cubicBezTo>
                      <a:pt x="98" y="170"/>
                      <a:pt x="61" y="108"/>
                      <a:pt x="0" y="78"/>
                    </a:cubicBezTo>
                    <a:cubicBezTo>
                      <a:pt x="14" y="0"/>
                      <a:pt x="14" y="0"/>
                      <a:pt x="14" y="0"/>
                    </a:cubicBezTo>
                    <a:cubicBezTo>
                      <a:pt x="17" y="2"/>
                      <a:pt x="46" y="3"/>
                      <a:pt x="49" y="4"/>
                    </a:cubicBezTo>
                    <a:cubicBezTo>
                      <a:pt x="134" y="52"/>
                      <a:pt x="187" y="140"/>
                      <a:pt x="186" y="239"/>
                    </a:cubicBezTo>
                    <a:cubicBezTo>
                      <a:pt x="185" y="307"/>
                      <a:pt x="159" y="372"/>
                      <a:pt x="111" y="421"/>
                    </a:cubicBez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107"/>
              <p:cNvSpPr>
                <a:spLocks/>
              </p:cNvSpPr>
              <p:nvPr/>
            </p:nvSpPr>
            <p:spPr bwMode="auto">
              <a:xfrm>
                <a:off x="4095" y="2602"/>
                <a:ext cx="48" cy="29"/>
              </a:xfrm>
              <a:custGeom>
                <a:avLst/>
                <a:gdLst>
                  <a:gd name="T0" fmla="*/ 48 w 48"/>
                  <a:gd name="T1" fmla="*/ 29 h 29"/>
                  <a:gd name="T2" fmla="*/ 0 w 48"/>
                  <a:gd name="T3" fmla="*/ 13 h 29"/>
                  <a:gd name="T4" fmla="*/ 0 w 48"/>
                  <a:gd name="T5" fmla="*/ 0 h 29"/>
                  <a:gd name="T6" fmla="*/ 48 w 48"/>
                  <a:gd name="T7" fmla="*/ 16 h 29"/>
                  <a:gd name="T8" fmla="*/ 48 w 48"/>
                  <a:gd name="T9" fmla="*/ 29 h 29"/>
                </a:gdLst>
                <a:ahLst/>
                <a:cxnLst>
                  <a:cxn ang="0">
                    <a:pos x="T0" y="T1"/>
                  </a:cxn>
                  <a:cxn ang="0">
                    <a:pos x="T2" y="T3"/>
                  </a:cxn>
                  <a:cxn ang="0">
                    <a:pos x="T4" y="T5"/>
                  </a:cxn>
                  <a:cxn ang="0">
                    <a:pos x="T6" y="T7"/>
                  </a:cxn>
                  <a:cxn ang="0">
                    <a:pos x="T8" y="T9"/>
                  </a:cxn>
                </a:cxnLst>
                <a:rect l="0" t="0" r="r" b="b"/>
                <a:pathLst>
                  <a:path w="48" h="29">
                    <a:moveTo>
                      <a:pt x="48" y="29"/>
                    </a:moveTo>
                    <a:lnTo>
                      <a:pt x="0" y="13"/>
                    </a:lnTo>
                    <a:lnTo>
                      <a:pt x="0" y="0"/>
                    </a:lnTo>
                    <a:lnTo>
                      <a:pt x="48" y="16"/>
                    </a:lnTo>
                    <a:lnTo>
                      <a:pt x="48"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108"/>
              <p:cNvSpPr>
                <a:spLocks/>
              </p:cNvSpPr>
              <p:nvPr/>
            </p:nvSpPr>
            <p:spPr bwMode="auto">
              <a:xfrm>
                <a:off x="4021" y="2601"/>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Oval 109"/>
              <p:cNvSpPr>
                <a:spLocks noChangeArrowheads="1"/>
              </p:cNvSpPr>
              <p:nvPr/>
            </p:nvSpPr>
            <p:spPr bwMode="auto">
              <a:xfrm>
                <a:off x="4075" y="2575"/>
                <a:ext cx="10" cy="10"/>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110"/>
              <p:cNvSpPr>
                <a:spLocks/>
              </p:cNvSpPr>
              <p:nvPr/>
            </p:nvSpPr>
            <p:spPr bwMode="auto">
              <a:xfrm>
                <a:off x="3680" y="2452"/>
                <a:ext cx="20" cy="14"/>
              </a:xfrm>
              <a:custGeom>
                <a:avLst/>
                <a:gdLst>
                  <a:gd name="T0" fmla="*/ 0 w 20"/>
                  <a:gd name="T1" fmla="*/ 14 h 14"/>
                  <a:gd name="T2" fmla="*/ 4 w 20"/>
                  <a:gd name="T3" fmla="*/ 3 h 14"/>
                  <a:gd name="T4" fmla="*/ 10 w 20"/>
                  <a:gd name="T5" fmla="*/ 5 h 14"/>
                  <a:gd name="T6" fmla="*/ 15 w 20"/>
                  <a:gd name="T7" fmla="*/ 0 h 14"/>
                  <a:gd name="T8" fmla="*/ 20 w 20"/>
                  <a:gd name="T9" fmla="*/ 5 h 14"/>
                  <a:gd name="T10" fmla="*/ 10 w 20"/>
                  <a:gd name="T11" fmla="*/ 10 h 14"/>
                  <a:gd name="T12" fmla="*/ 0 w 2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4"/>
                    </a:moveTo>
                    <a:lnTo>
                      <a:pt x="4" y="3"/>
                    </a:lnTo>
                    <a:lnTo>
                      <a:pt x="10" y="5"/>
                    </a:lnTo>
                    <a:lnTo>
                      <a:pt x="15" y="0"/>
                    </a:lnTo>
                    <a:lnTo>
                      <a:pt x="20" y="5"/>
                    </a:lnTo>
                    <a:lnTo>
                      <a:pt x="10" y="1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111"/>
              <p:cNvSpPr>
                <a:spLocks/>
              </p:cNvSpPr>
              <p:nvPr/>
            </p:nvSpPr>
            <p:spPr bwMode="auto">
              <a:xfrm>
                <a:off x="3659" y="2598"/>
                <a:ext cx="49" cy="29"/>
              </a:xfrm>
              <a:custGeom>
                <a:avLst/>
                <a:gdLst>
                  <a:gd name="T0" fmla="*/ 49 w 49"/>
                  <a:gd name="T1" fmla="*/ 29 h 29"/>
                  <a:gd name="T2" fmla="*/ 0 w 49"/>
                  <a:gd name="T3" fmla="*/ 13 h 29"/>
                  <a:gd name="T4" fmla="*/ 0 w 49"/>
                  <a:gd name="T5" fmla="*/ 0 h 29"/>
                  <a:gd name="T6" fmla="*/ 49 w 49"/>
                  <a:gd name="T7" fmla="*/ 16 h 29"/>
                  <a:gd name="T8" fmla="*/ 49 w 49"/>
                  <a:gd name="T9" fmla="*/ 29 h 29"/>
                </a:gdLst>
                <a:ahLst/>
                <a:cxnLst>
                  <a:cxn ang="0">
                    <a:pos x="T0" y="T1"/>
                  </a:cxn>
                  <a:cxn ang="0">
                    <a:pos x="T2" y="T3"/>
                  </a:cxn>
                  <a:cxn ang="0">
                    <a:pos x="T4" y="T5"/>
                  </a:cxn>
                  <a:cxn ang="0">
                    <a:pos x="T6" y="T7"/>
                  </a:cxn>
                  <a:cxn ang="0">
                    <a:pos x="T8" y="T9"/>
                  </a:cxn>
                </a:cxnLst>
                <a:rect l="0" t="0" r="r" b="b"/>
                <a:pathLst>
                  <a:path w="49" h="29">
                    <a:moveTo>
                      <a:pt x="49" y="29"/>
                    </a:moveTo>
                    <a:lnTo>
                      <a:pt x="0" y="13"/>
                    </a:lnTo>
                    <a:lnTo>
                      <a:pt x="0" y="0"/>
                    </a:lnTo>
                    <a:lnTo>
                      <a:pt x="49" y="16"/>
                    </a:lnTo>
                    <a:lnTo>
                      <a:pt x="4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112"/>
              <p:cNvSpPr>
                <a:spLocks/>
              </p:cNvSpPr>
              <p:nvPr/>
            </p:nvSpPr>
            <p:spPr bwMode="auto">
              <a:xfrm>
                <a:off x="3585" y="2598"/>
                <a:ext cx="48" cy="29"/>
              </a:xfrm>
              <a:custGeom>
                <a:avLst/>
                <a:gdLst>
                  <a:gd name="T0" fmla="*/ 0 w 48"/>
                  <a:gd name="T1" fmla="*/ 29 h 29"/>
                  <a:gd name="T2" fmla="*/ 48 w 48"/>
                  <a:gd name="T3" fmla="*/ 13 h 29"/>
                  <a:gd name="T4" fmla="*/ 48 w 48"/>
                  <a:gd name="T5" fmla="*/ 0 h 29"/>
                  <a:gd name="T6" fmla="*/ 0 w 48"/>
                  <a:gd name="T7" fmla="*/ 16 h 29"/>
                  <a:gd name="T8" fmla="*/ 0 w 48"/>
                  <a:gd name="T9" fmla="*/ 29 h 29"/>
                </a:gdLst>
                <a:ahLst/>
                <a:cxnLst>
                  <a:cxn ang="0">
                    <a:pos x="T0" y="T1"/>
                  </a:cxn>
                  <a:cxn ang="0">
                    <a:pos x="T2" y="T3"/>
                  </a:cxn>
                  <a:cxn ang="0">
                    <a:pos x="T4" y="T5"/>
                  </a:cxn>
                  <a:cxn ang="0">
                    <a:pos x="T6" y="T7"/>
                  </a:cxn>
                  <a:cxn ang="0">
                    <a:pos x="T8" y="T9"/>
                  </a:cxn>
                </a:cxnLst>
                <a:rect l="0" t="0" r="r" b="b"/>
                <a:pathLst>
                  <a:path w="48" h="29">
                    <a:moveTo>
                      <a:pt x="0" y="29"/>
                    </a:moveTo>
                    <a:lnTo>
                      <a:pt x="48" y="13"/>
                    </a:lnTo>
                    <a:lnTo>
                      <a:pt x="48" y="0"/>
                    </a:lnTo>
                    <a:lnTo>
                      <a:pt x="0" y="16"/>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113"/>
              <p:cNvSpPr>
                <a:spLocks/>
              </p:cNvSpPr>
              <p:nvPr/>
            </p:nvSpPr>
            <p:spPr bwMode="auto">
              <a:xfrm>
                <a:off x="3658" y="2455"/>
                <a:ext cx="43" cy="22"/>
              </a:xfrm>
              <a:custGeom>
                <a:avLst/>
                <a:gdLst>
                  <a:gd name="T0" fmla="*/ 0 w 43"/>
                  <a:gd name="T1" fmla="*/ 15 h 22"/>
                  <a:gd name="T2" fmla="*/ 43 w 43"/>
                  <a:gd name="T3" fmla="*/ 0 h 22"/>
                  <a:gd name="T4" fmla="*/ 43 w 43"/>
                  <a:gd name="T5" fmla="*/ 7 h 22"/>
                  <a:gd name="T6" fmla="*/ 0 w 43"/>
                  <a:gd name="T7" fmla="*/ 22 h 22"/>
                  <a:gd name="T8" fmla="*/ 0 w 43"/>
                  <a:gd name="T9" fmla="*/ 15 h 22"/>
                </a:gdLst>
                <a:ahLst/>
                <a:cxnLst>
                  <a:cxn ang="0">
                    <a:pos x="T0" y="T1"/>
                  </a:cxn>
                  <a:cxn ang="0">
                    <a:pos x="T2" y="T3"/>
                  </a:cxn>
                  <a:cxn ang="0">
                    <a:pos x="T4" y="T5"/>
                  </a:cxn>
                  <a:cxn ang="0">
                    <a:pos x="T6" y="T7"/>
                  </a:cxn>
                  <a:cxn ang="0">
                    <a:pos x="T8" y="T9"/>
                  </a:cxn>
                </a:cxnLst>
                <a:rect l="0" t="0" r="r" b="b"/>
                <a:pathLst>
                  <a:path w="43" h="22">
                    <a:moveTo>
                      <a:pt x="0" y="15"/>
                    </a:moveTo>
                    <a:lnTo>
                      <a:pt x="43" y="0"/>
                    </a:lnTo>
                    <a:lnTo>
                      <a:pt x="43" y="7"/>
                    </a:lnTo>
                    <a:lnTo>
                      <a:pt x="0" y="22"/>
                    </a:lnTo>
                    <a:lnTo>
                      <a:pt x="0" y="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Oval 114"/>
              <p:cNvSpPr>
                <a:spLocks noChangeArrowheads="1"/>
              </p:cNvSpPr>
              <p:nvPr/>
            </p:nvSpPr>
            <p:spPr bwMode="auto">
              <a:xfrm>
                <a:off x="3646" y="2575"/>
                <a:ext cx="10" cy="1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115"/>
              <p:cNvSpPr>
                <a:spLocks/>
              </p:cNvSpPr>
              <p:nvPr/>
            </p:nvSpPr>
            <p:spPr bwMode="auto">
              <a:xfrm>
                <a:off x="3682" y="2406"/>
                <a:ext cx="104" cy="169"/>
              </a:xfrm>
              <a:custGeom>
                <a:avLst/>
                <a:gdLst>
                  <a:gd name="T0" fmla="*/ 100 w 221"/>
                  <a:gd name="T1" fmla="*/ 359 h 359"/>
                  <a:gd name="T2" fmla="*/ 59 w 221"/>
                  <a:gd name="T3" fmla="*/ 286 h 359"/>
                  <a:gd name="T4" fmla="*/ 130 w 221"/>
                  <a:gd name="T5" fmla="*/ 192 h 359"/>
                  <a:gd name="T6" fmla="*/ 29 w 221"/>
                  <a:gd name="T7" fmla="*/ 95 h 359"/>
                  <a:gd name="T8" fmla="*/ 0 w 221"/>
                  <a:gd name="T9" fmla="*/ 18 h 359"/>
                  <a:gd name="T10" fmla="*/ 107 w 221"/>
                  <a:gd name="T11" fmla="*/ 39 h 359"/>
                  <a:gd name="T12" fmla="*/ 195 w 221"/>
                  <a:gd name="T13" fmla="*/ 129 h 359"/>
                  <a:gd name="T14" fmla="*/ 207 w 221"/>
                  <a:gd name="T15" fmla="*/ 248 h 359"/>
                  <a:gd name="T16" fmla="*/ 100 w 221"/>
                  <a:gd name="T17"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359">
                    <a:moveTo>
                      <a:pt x="100" y="359"/>
                    </a:moveTo>
                    <a:cubicBezTo>
                      <a:pt x="59" y="286"/>
                      <a:pt x="59" y="286"/>
                      <a:pt x="59" y="286"/>
                    </a:cubicBezTo>
                    <a:cubicBezTo>
                      <a:pt x="113" y="256"/>
                      <a:pt x="137" y="225"/>
                      <a:pt x="130" y="192"/>
                    </a:cubicBezTo>
                    <a:cubicBezTo>
                      <a:pt x="119" y="140"/>
                      <a:pt x="48" y="97"/>
                      <a:pt x="29" y="95"/>
                    </a:cubicBezTo>
                    <a:cubicBezTo>
                      <a:pt x="31" y="95"/>
                      <a:pt x="0" y="18"/>
                      <a:pt x="0" y="18"/>
                    </a:cubicBezTo>
                    <a:cubicBezTo>
                      <a:pt x="33" y="0"/>
                      <a:pt x="76" y="20"/>
                      <a:pt x="107" y="39"/>
                    </a:cubicBezTo>
                    <a:cubicBezTo>
                      <a:pt x="144" y="62"/>
                      <a:pt x="176" y="95"/>
                      <a:pt x="195" y="129"/>
                    </a:cubicBezTo>
                    <a:cubicBezTo>
                      <a:pt x="216" y="168"/>
                      <a:pt x="221" y="210"/>
                      <a:pt x="207" y="248"/>
                    </a:cubicBezTo>
                    <a:cubicBezTo>
                      <a:pt x="192" y="291"/>
                      <a:pt x="156" y="328"/>
                      <a:pt x="100" y="359"/>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116"/>
              <p:cNvSpPr>
                <a:spLocks/>
              </p:cNvSpPr>
              <p:nvPr/>
            </p:nvSpPr>
            <p:spPr bwMode="auto">
              <a:xfrm>
                <a:off x="3623" y="2388"/>
                <a:ext cx="46" cy="92"/>
              </a:xfrm>
              <a:custGeom>
                <a:avLst/>
                <a:gdLst>
                  <a:gd name="T0" fmla="*/ 19 w 46"/>
                  <a:gd name="T1" fmla="*/ 3 h 92"/>
                  <a:gd name="T2" fmla="*/ 29 w 46"/>
                  <a:gd name="T3" fmla="*/ 3 h 92"/>
                  <a:gd name="T4" fmla="*/ 46 w 46"/>
                  <a:gd name="T5" fmla="*/ 0 h 92"/>
                  <a:gd name="T6" fmla="*/ 46 w 46"/>
                  <a:gd name="T7" fmla="*/ 21 h 92"/>
                  <a:gd name="T8" fmla="*/ 33 w 46"/>
                  <a:gd name="T9" fmla="*/ 88 h 92"/>
                  <a:gd name="T10" fmla="*/ 26 w 46"/>
                  <a:gd name="T11" fmla="*/ 23 h 92"/>
                  <a:gd name="T12" fmla="*/ 31 w 46"/>
                  <a:gd name="T13" fmla="*/ 13 h 92"/>
                  <a:gd name="T14" fmla="*/ 29 w 46"/>
                  <a:gd name="T15" fmla="*/ 9 h 92"/>
                  <a:gd name="T16" fmla="*/ 19 w 46"/>
                  <a:gd name="T17" fmla="*/ 9 h 92"/>
                  <a:gd name="T18" fmla="*/ 16 w 46"/>
                  <a:gd name="T19" fmla="*/ 13 h 92"/>
                  <a:gd name="T20" fmla="*/ 22 w 46"/>
                  <a:gd name="T21" fmla="*/ 22 h 92"/>
                  <a:gd name="T22" fmla="*/ 14 w 46"/>
                  <a:gd name="T23" fmla="*/ 92 h 92"/>
                  <a:gd name="T24" fmla="*/ 0 w 46"/>
                  <a:gd name="T25" fmla="*/ 21 h 92"/>
                  <a:gd name="T26" fmla="*/ 0 w 46"/>
                  <a:gd name="T27" fmla="*/ 0 h 92"/>
                  <a:gd name="T28" fmla="*/ 19 w 46"/>
                  <a:gd name="T29"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2">
                    <a:moveTo>
                      <a:pt x="19" y="3"/>
                    </a:moveTo>
                    <a:lnTo>
                      <a:pt x="29" y="3"/>
                    </a:lnTo>
                    <a:lnTo>
                      <a:pt x="46" y="0"/>
                    </a:lnTo>
                    <a:lnTo>
                      <a:pt x="46" y="21"/>
                    </a:lnTo>
                    <a:lnTo>
                      <a:pt x="33" y="88"/>
                    </a:lnTo>
                    <a:lnTo>
                      <a:pt x="26" y="23"/>
                    </a:lnTo>
                    <a:lnTo>
                      <a:pt x="31" y="13"/>
                    </a:lnTo>
                    <a:lnTo>
                      <a:pt x="29" y="9"/>
                    </a:lnTo>
                    <a:lnTo>
                      <a:pt x="19" y="9"/>
                    </a:lnTo>
                    <a:lnTo>
                      <a:pt x="16" y="13"/>
                    </a:lnTo>
                    <a:lnTo>
                      <a:pt x="22" y="22"/>
                    </a:lnTo>
                    <a:lnTo>
                      <a:pt x="14" y="92"/>
                    </a:lnTo>
                    <a:lnTo>
                      <a:pt x="0" y="21"/>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117"/>
              <p:cNvSpPr>
                <a:spLocks/>
              </p:cNvSpPr>
              <p:nvPr/>
            </p:nvSpPr>
            <p:spPr bwMode="auto">
              <a:xfrm>
                <a:off x="3596" y="2415"/>
                <a:ext cx="196" cy="126"/>
              </a:xfrm>
              <a:custGeom>
                <a:avLst/>
                <a:gdLst>
                  <a:gd name="T0" fmla="*/ 417 w 417"/>
                  <a:gd name="T1" fmla="*/ 267 h 267"/>
                  <a:gd name="T2" fmla="*/ 417 w 417"/>
                  <a:gd name="T3" fmla="*/ 179 h 267"/>
                  <a:gd name="T4" fmla="*/ 135 w 417"/>
                  <a:gd name="T5" fmla="*/ 66 h 267"/>
                  <a:gd name="T6" fmla="*/ 0 w 417"/>
                  <a:gd name="T7" fmla="*/ 0 h 267"/>
                  <a:gd name="T8" fmla="*/ 0 w 417"/>
                  <a:gd name="T9" fmla="*/ 88 h 267"/>
                  <a:gd name="T10" fmla="*/ 82 w 417"/>
                  <a:gd name="T11" fmla="*/ 137 h 267"/>
                  <a:gd name="T12" fmla="*/ 417 w 417"/>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417" h="267">
                    <a:moveTo>
                      <a:pt x="417" y="267"/>
                    </a:moveTo>
                    <a:cubicBezTo>
                      <a:pt x="417" y="179"/>
                      <a:pt x="417" y="179"/>
                      <a:pt x="417" y="179"/>
                    </a:cubicBezTo>
                    <a:cubicBezTo>
                      <a:pt x="285" y="179"/>
                      <a:pt x="202" y="117"/>
                      <a:pt x="135" y="66"/>
                    </a:cubicBezTo>
                    <a:cubicBezTo>
                      <a:pt x="88" y="31"/>
                      <a:pt x="47" y="0"/>
                      <a:pt x="0" y="0"/>
                    </a:cubicBezTo>
                    <a:cubicBezTo>
                      <a:pt x="0" y="88"/>
                      <a:pt x="0" y="88"/>
                      <a:pt x="0" y="88"/>
                    </a:cubicBezTo>
                    <a:cubicBezTo>
                      <a:pt x="18" y="88"/>
                      <a:pt x="49" y="112"/>
                      <a:pt x="82" y="137"/>
                    </a:cubicBezTo>
                    <a:cubicBezTo>
                      <a:pt x="155" y="192"/>
                      <a:pt x="256" y="267"/>
                      <a:pt x="417" y="267"/>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118"/>
              <p:cNvSpPr>
                <a:spLocks/>
              </p:cNvSpPr>
              <p:nvPr/>
            </p:nvSpPr>
            <p:spPr bwMode="auto">
              <a:xfrm>
                <a:off x="3573" y="2449"/>
                <a:ext cx="219" cy="92"/>
              </a:xfrm>
              <a:custGeom>
                <a:avLst/>
                <a:gdLst>
                  <a:gd name="T0" fmla="*/ 0 w 465"/>
                  <a:gd name="T1" fmla="*/ 0 h 196"/>
                  <a:gd name="T2" fmla="*/ 0 w 465"/>
                  <a:gd name="T3" fmla="*/ 23 h 196"/>
                  <a:gd name="T4" fmla="*/ 91 w 465"/>
                  <a:gd name="T5" fmla="*/ 69 h 196"/>
                  <a:gd name="T6" fmla="*/ 465 w 465"/>
                  <a:gd name="T7" fmla="*/ 196 h 196"/>
                  <a:gd name="T8" fmla="*/ 465 w 465"/>
                  <a:gd name="T9" fmla="*/ 171 h 196"/>
                  <a:gd name="T10" fmla="*/ 130 w 465"/>
                  <a:gd name="T11" fmla="*/ 61 h 196"/>
                  <a:gd name="T12" fmla="*/ 0 w 465"/>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465" h="196">
                    <a:moveTo>
                      <a:pt x="0" y="0"/>
                    </a:moveTo>
                    <a:cubicBezTo>
                      <a:pt x="0" y="23"/>
                      <a:pt x="0" y="23"/>
                      <a:pt x="0" y="23"/>
                    </a:cubicBezTo>
                    <a:cubicBezTo>
                      <a:pt x="20" y="23"/>
                      <a:pt x="55" y="45"/>
                      <a:pt x="91" y="69"/>
                    </a:cubicBezTo>
                    <a:cubicBezTo>
                      <a:pt x="173" y="123"/>
                      <a:pt x="285" y="196"/>
                      <a:pt x="465" y="196"/>
                    </a:cubicBezTo>
                    <a:cubicBezTo>
                      <a:pt x="465" y="171"/>
                      <a:pt x="465" y="171"/>
                      <a:pt x="465" y="171"/>
                    </a:cubicBezTo>
                    <a:cubicBezTo>
                      <a:pt x="309" y="171"/>
                      <a:pt x="210" y="110"/>
                      <a:pt x="130" y="61"/>
                    </a:cubicBezTo>
                    <a:cubicBezTo>
                      <a:pt x="85" y="33"/>
                      <a:pt x="44" y="8"/>
                      <a:pt x="0"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Oval 119"/>
              <p:cNvSpPr>
                <a:spLocks noChangeArrowheads="1"/>
              </p:cNvSpPr>
              <p:nvPr/>
            </p:nvSpPr>
            <p:spPr bwMode="auto">
              <a:xfrm>
                <a:off x="3680" y="2318"/>
                <a:ext cx="5" cy="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6" name="Freeform 120"/>
              <p:cNvSpPr>
                <a:spLocks/>
              </p:cNvSpPr>
              <p:nvPr/>
            </p:nvSpPr>
            <p:spPr bwMode="auto">
              <a:xfrm>
                <a:off x="4030" y="2260"/>
                <a:ext cx="90" cy="93"/>
              </a:xfrm>
              <a:custGeom>
                <a:avLst/>
                <a:gdLst>
                  <a:gd name="T0" fmla="*/ 0 w 190"/>
                  <a:gd name="T1" fmla="*/ 38 h 199"/>
                  <a:gd name="T2" fmla="*/ 94 w 190"/>
                  <a:gd name="T3" fmla="*/ 6 h 199"/>
                  <a:gd name="T4" fmla="*/ 180 w 190"/>
                  <a:gd name="T5" fmla="*/ 127 h 199"/>
                  <a:gd name="T6" fmla="*/ 130 w 190"/>
                  <a:gd name="T7" fmla="*/ 199 h 199"/>
                  <a:gd name="T8" fmla="*/ 102 w 190"/>
                  <a:gd name="T9" fmla="*/ 91 h 199"/>
                  <a:gd name="T10" fmla="*/ 0 w 190"/>
                  <a:gd name="T11" fmla="*/ 38 h 199"/>
                </a:gdLst>
                <a:ahLst/>
                <a:cxnLst>
                  <a:cxn ang="0">
                    <a:pos x="T0" y="T1"/>
                  </a:cxn>
                  <a:cxn ang="0">
                    <a:pos x="T2" y="T3"/>
                  </a:cxn>
                  <a:cxn ang="0">
                    <a:pos x="T4" y="T5"/>
                  </a:cxn>
                  <a:cxn ang="0">
                    <a:pos x="T6" y="T7"/>
                  </a:cxn>
                  <a:cxn ang="0">
                    <a:pos x="T8" y="T9"/>
                  </a:cxn>
                  <a:cxn ang="0">
                    <a:pos x="T10" y="T11"/>
                  </a:cxn>
                </a:cxnLst>
                <a:rect l="0" t="0" r="r" b="b"/>
                <a:pathLst>
                  <a:path w="190" h="199">
                    <a:moveTo>
                      <a:pt x="0" y="38"/>
                    </a:moveTo>
                    <a:cubicBezTo>
                      <a:pt x="23" y="13"/>
                      <a:pt x="58" y="0"/>
                      <a:pt x="94" y="6"/>
                    </a:cubicBezTo>
                    <a:cubicBezTo>
                      <a:pt x="151" y="16"/>
                      <a:pt x="190" y="70"/>
                      <a:pt x="180" y="127"/>
                    </a:cubicBezTo>
                    <a:cubicBezTo>
                      <a:pt x="177" y="145"/>
                      <a:pt x="146" y="195"/>
                      <a:pt x="130" y="199"/>
                    </a:cubicBezTo>
                    <a:cubicBezTo>
                      <a:pt x="129" y="199"/>
                      <a:pt x="92" y="170"/>
                      <a:pt x="102" y="91"/>
                    </a:cubicBezTo>
                    <a:cubicBezTo>
                      <a:pt x="102" y="91"/>
                      <a:pt x="32" y="96"/>
                      <a:pt x="0" y="38"/>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7" name="Freeform 121"/>
              <p:cNvSpPr>
                <a:spLocks/>
              </p:cNvSpPr>
              <p:nvPr/>
            </p:nvSpPr>
            <p:spPr bwMode="auto">
              <a:xfrm>
                <a:off x="4083" y="2353"/>
                <a:ext cx="70" cy="77"/>
              </a:xfrm>
              <a:custGeom>
                <a:avLst/>
                <a:gdLst>
                  <a:gd name="T0" fmla="*/ 18 w 149"/>
                  <a:gd name="T1" fmla="*/ 0 h 165"/>
                  <a:gd name="T2" fmla="*/ 138 w 149"/>
                  <a:gd name="T3" fmla="*/ 165 h 165"/>
                  <a:gd name="T4" fmla="*/ 18 w 149"/>
                  <a:gd name="T5" fmla="*/ 0 h 165"/>
                </a:gdLst>
                <a:ahLst/>
                <a:cxnLst>
                  <a:cxn ang="0">
                    <a:pos x="T0" y="T1"/>
                  </a:cxn>
                  <a:cxn ang="0">
                    <a:pos x="T2" y="T3"/>
                  </a:cxn>
                  <a:cxn ang="0">
                    <a:pos x="T4" y="T5"/>
                  </a:cxn>
                </a:cxnLst>
                <a:rect l="0" t="0" r="r" b="b"/>
                <a:pathLst>
                  <a:path w="149" h="165">
                    <a:moveTo>
                      <a:pt x="18" y="0"/>
                    </a:moveTo>
                    <a:cubicBezTo>
                      <a:pt x="18" y="0"/>
                      <a:pt x="149" y="40"/>
                      <a:pt x="138" y="165"/>
                    </a:cubicBezTo>
                    <a:cubicBezTo>
                      <a:pt x="138" y="165"/>
                      <a:pt x="0" y="139"/>
                      <a:pt x="18"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53709" y="3299243"/>
              <a:ext cx="1291508" cy="307777"/>
            </a:xfrm>
            <a:prstGeom prst="rect">
              <a:avLst/>
            </a:prstGeom>
            <a:noFill/>
          </p:spPr>
          <p:txBody>
            <a:bodyPr wrap="none" lIns="0" tIns="0" rIns="0" bIns="0" rtlCol="0">
              <a:spAutoFit/>
            </a:bodyPr>
            <a:lstStyle/>
            <a:p>
              <a:pPr algn="ctr"/>
              <a:r>
                <a:rPr lang="en-US" sz="2000" spc="-70" dirty="0" smtClean="0">
                  <a:solidFill>
                    <a:schemeClr val="bg1"/>
                  </a:solidFill>
                </a:rPr>
                <a:t>Introduction</a:t>
              </a:r>
              <a:endParaRPr lang="en-GB" sz="2000" spc="-70" dirty="0" smtClean="0">
                <a:solidFill>
                  <a:schemeClr val="bg1"/>
                </a:solidFill>
              </a:endParaRPr>
            </a:p>
          </p:txBody>
        </p:sp>
      </p:grpSp>
      <p:sp>
        <p:nvSpPr>
          <p:cNvPr id="3" name="Title 2"/>
          <p:cNvSpPr>
            <a:spLocks noGrp="1"/>
          </p:cNvSpPr>
          <p:nvPr>
            <p:ph type="title"/>
          </p:nvPr>
        </p:nvSpPr>
        <p:spPr/>
        <p:txBody>
          <a:bodyPr/>
          <a:lstStyle/>
          <a:p>
            <a:r>
              <a:rPr lang="en-US" dirty="0" smtClean="0"/>
              <a:t>Agenda</a:t>
            </a:r>
            <a:endParaRPr lang="en-GB" dirty="0"/>
          </a:p>
        </p:txBody>
      </p:sp>
      <p:sp>
        <p:nvSpPr>
          <p:cNvPr id="72" name="Content Placeholder 6"/>
          <p:cNvSpPr txBox="1">
            <a:spLocks/>
          </p:cNvSpPr>
          <p:nvPr/>
        </p:nvSpPr>
        <p:spPr>
          <a:xfrm>
            <a:off x="379413" y="1388226"/>
            <a:ext cx="11525250" cy="5290388"/>
          </a:xfrm>
          <a:prstGeom prst="rect">
            <a:avLst/>
          </a:prstGeom>
        </p:spPr>
        <p:txBody>
          <a:bodyPr vert="horz" lIns="0" tIns="0" rIns="0" bIns="0" rtlCol="0">
            <a:norm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a:p>
        </p:txBody>
      </p:sp>
      <p:grpSp>
        <p:nvGrpSpPr>
          <p:cNvPr id="9" name="Group 8"/>
          <p:cNvGrpSpPr/>
          <p:nvPr/>
        </p:nvGrpSpPr>
        <p:grpSpPr>
          <a:xfrm>
            <a:off x="3973528" y="2640198"/>
            <a:ext cx="1891529" cy="1802985"/>
            <a:chOff x="3973528" y="2640198"/>
            <a:chExt cx="1891529" cy="1802985"/>
          </a:xfrm>
        </p:grpSpPr>
        <p:grpSp>
          <p:nvGrpSpPr>
            <p:cNvPr id="73" name="Group 72"/>
            <p:cNvGrpSpPr>
              <a:grpSpLocks noChangeAspect="1"/>
            </p:cNvGrpSpPr>
            <p:nvPr/>
          </p:nvGrpSpPr>
          <p:grpSpPr>
            <a:xfrm>
              <a:off x="4062072" y="2640198"/>
              <a:ext cx="1802985" cy="1802985"/>
              <a:chOff x="1338263" y="3687763"/>
              <a:chExt cx="1338263" cy="1435100"/>
            </a:xfrm>
          </p:grpSpPr>
          <p:sp>
            <p:nvSpPr>
              <p:cNvPr id="74" name="Freeform 6"/>
              <p:cNvSpPr>
                <a:spLocks/>
              </p:cNvSpPr>
              <p:nvPr/>
            </p:nvSpPr>
            <p:spPr bwMode="auto">
              <a:xfrm>
                <a:off x="1539875" y="3752851"/>
                <a:ext cx="261938" cy="377825"/>
              </a:xfrm>
              <a:custGeom>
                <a:avLst/>
                <a:gdLst>
                  <a:gd name="T0" fmla="*/ 411 w 411"/>
                  <a:gd name="T1" fmla="*/ 157 h 595"/>
                  <a:gd name="T2" fmla="*/ 284 w 411"/>
                  <a:gd name="T3" fmla="*/ 53 h 595"/>
                  <a:gd name="T4" fmla="*/ 178 w 411"/>
                  <a:gd name="T5" fmla="*/ 189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7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7"/>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7"/>
              <p:cNvSpPr>
                <a:spLocks/>
              </p:cNvSpPr>
              <p:nvPr/>
            </p:nvSpPr>
            <p:spPr bwMode="auto">
              <a:xfrm>
                <a:off x="1497013" y="4043363"/>
                <a:ext cx="163513" cy="139700"/>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8"/>
              <p:cNvSpPr>
                <a:spLocks/>
              </p:cNvSpPr>
              <p:nvPr/>
            </p:nvSpPr>
            <p:spPr bwMode="auto">
              <a:xfrm>
                <a:off x="1338263" y="4086226"/>
                <a:ext cx="374650" cy="709613"/>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Oval 9"/>
              <p:cNvSpPr>
                <a:spLocks noChangeArrowheads="1"/>
              </p:cNvSpPr>
              <p:nvPr/>
            </p:nvSpPr>
            <p:spPr bwMode="auto">
              <a:xfrm>
                <a:off x="1558925" y="4184651"/>
                <a:ext cx="31750"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10"/>
              <p:cNvSpPr>
                <a:spLocks/>
              </p:cNvSpPr>
              <p:nvPr/>
            </p:nvSpPr>
            <p:spPr bwMode="auto">
              <a:xfrm>
                <a:off x="2193925" y="4678363"/>
                <a:ext cx="260350" cy="377825"/>
              </a:xfrm>
              <a:custGeom>
                <a:avLst/>
                <a:gdLst>
                  <a:gd name="T0" fmla="*/ 76 w 411"/>
                  <a:gd name="T1" fmla="*/ 104 h 595"/>
                  <a:gd name="T2" fmla="*/ 76 w 411"/>
                  <a:gd name="T3" fmla="*/ 104 h 595"/>
                  <a:gd name="T4" fmla="*/ 75 w 411"/>
                  <a:gd name="T5" fmla="*/ 104 h 595"/>
                  <a:gd name="T6" fmla="*/ 57 w 411"/>
                  <a:gd name="T7" fmla="*/ 173 h 595"/>
                  <a:gd name="T8" fmla="*/ 31 w 411"/>
                  <a:gd name="T9" fmla="*/ 273 h 595"/>
                  <a:gd name="T10" fmla="*/ 0 w 411"/>
                  <a:gd name="T11" fmla="*/ 391 h 595"/>
                  <a:gd name="T12" fmla="*/ 74 w 411"/>
                  <a:gd name="T13" fmla="*/ 348 h 595"/>
                  <a:gd name="T14" fmla="*/ 119 w 411"/>
                  <a:gd name="T15" fmla="*/ 199 h 595"/>
                  <a:gd name="T16" fmla="*/ 192 w 411"/>
                  <a:gd name="T17" fmla="*/ 170 h 595"/>
                  <a:gd name="T18" fmla="*/ 202 w 411"/>
                  <a:gd name="T19" fmla="*/ 309 h 595"/>
                  <a:gd name="T20" fmla="*/ 124 w 411"/>
                  <a:gd name="T21" fmla="*/ 465 h 595"/>
                  <a:gd name="T22" fmla="*/ 82 w 411"/>
                  <a:gd name="T23" fmla="*/ 430 h 595"/>
                  <a:gd name="T24" fmla="*/ 1 w 411"/>
                  <a:gd name="T25" fmla="*/ 438 h 595"/>
                  <a:gd name="T26" fmla="*/ 127 w 411"/>
                  <a:gd name="T27" fmla="*/ 542 h 595"/>
                  <a:gd name="T28" fmla="*/ 234 w 411"/>
                  <a:gd name="T29" fmla="*/ 406 h 595"/>
                  <a:gd name="T30" fmla="*/ 137 w 411"/>
                  <a:gd name="T31" fmla="*/ 551 h 595"/>
                  <a:gd name="T32" fmla="*/ 185 w 411"/>
                  <a:gd name="T33" fmla="*/ 589 h 595"/>
                  <a:gd name="T34" fmla="*/ 279 w 411"/>
                  <a:gd name="T35" fmla="*/ 430 h 595"/>
                  <a:gd name="T36" fmla="*/ 203 w 411"/>
                  <a:gd name="T37" fmla="*/ 595 h 595"/>
                  <a:gd name="T38" fmla="*/ 285 w 411"/>
                  <a:gd name="T39" fmla="*/ 565 h 595"/>
                  <a:gd name="T40" fmla="*/ 326 w 411"/>
                  <a:gd name="T41" fmla="*/ 464 h 595"/>
                  <a:gd name="T42" fmla="*/ 300 w 411"/>
                  <a:gd name="T43" fmla="*/ 560 h 595"/>
                  <a:gd name="T44" fmla="*/ 356 w 411"/>
                  <a:gd name="T45" fmla="*/ 539 h 595"/>
                  <a:gd name="T46" fmla="*/ 399 w 411"/>
                  <a:gd name="T47" fmla="*/ 141 h 595"/>
                  <a:gd name="T48" fmla="*/ 411 w 411"/>
                  <a:gd name="T49" fmla="*/ 126 h 595"/>
                  <a:gd name="T50" fmla="*/ 236 w 411"/>
                  <a:gd name="T51" fmla="*/ 0 h 595"/>
                  <a:gd name="T52" fmla="*/ 76 w 411"/>
                  <a:gd name="T53" fmla="*/ 10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76" y="104"/>
                    </a:moveTo>
                    <a:cubicBezTo>
                      <a:pt x="76" y="104"/>
                      <a:pt x="76" y="104"/>
                      <a:pt x="76" y="104"/>
                    </a:cubicBezTo>
                    <a:cubicBezTo>
                      <a:pt x="75" y="104"/>
                      <a:pt x="75" y="104"/>
                      <a:pt x="75" y="104"/>
                    </a:cubicBezTo>
                    <a:cubicBezTo>
                      <a:pt x="57" y="173"/>
                      <a:pt x="57" y="173"/>
                      <a:pt x="57" y="173"/>
                    </a:cubicBezTo>
                    <a:cubicBezTo>
                      <a:pt x="31" y="273"/>
                      <a:pt x="31" y="273"/>
                      <a:pt x="31" y="273"/>
                    </a:cubicBezTo>
                    <a:cubicBezTo>
                      <a:pt x="0" y="391"/>
                      <a:pt x="0" y="391"/>
                      <a:pt x="0" y="391"/>
                    </a:cubicBezTo>
                    <a:cubicBezTo>
                      <a:pt x="32" y="399"/>
                      <a:pt x="65" y="380"/>
                      <a:pt x="74" y="348"/>
                    </a:cubicBezTo>
                    <a:cubicBezTo>
                      <a:pt x="119" y="199"/>
                      <a:pt x="119" y="199"/>
                      <a:pt x="119" y="199"/>
                    </a:cubicBezTo>
                    <a:cubicBezTo>
                      <a:pt x="192" y="170"/>
                      <a:pt x="192" y="170"/>
                      <a:pt x="192" y="170"/>
                    </a:cubicBezTo>
                    <a:cubicBezTo>
                      <a:pt x="202" y="309"/>
                      <a:pt x="202" y="309"/>
                      <a:pt x="202" y="309"/>
                    </a:cubicBezTo>
                    <a:cubicBezTo>
                      <a:pt x="124" y="465"/>
                      <a:pt x="124" y="465"/>
                      <a:pt x="124" y="465"/>
                    </a:cubicBezTo>
                    <a:cubicBezTo>
                      <a:pt x="82" y="430"/>
                      <a:pt x="82" y="430"/>
                      <a:pt x="82" y="430"/>
                    </a:cubicBezTo>
                    <a:cubicBezTo>
                      <a:pt x="58" y="410"/>
                      <a:pt x="21" y="413"/>
                      <a:pt x="1" y="438"/>
                    </a:cubicBezTo>
                    <a:cubicBezTo>
                      <a:pt x="127" y="542"/>
                      <a:pt x="127" y="542"/>
                      <a:pt x="127" y="542"/>
                    </a:cubicBezTo>
                    <a:cubicBezTo>
                      <a:pt x="234" y="406"/>
                      <a:pt x="234" y="406"/>
                      <a:pt x="234" y="406"/>
                    </a:cubicBezTo>
                    <a:cubicBezTo>
                      <a:pt x="137" y="551"/>
                      <a:pt x="137" y="551"/>
                      <a:pt x="137" y="551"/>
                    </a:cubicBezTo>
                    <a:cubicBezTo>
                      <a:pt x="185" y="589"/>
                      <a:pt x="185" y="589"/>
                      <a:pt x="185" y="589"/>
                    </a:cubicBezTo>
                    <a:cubicBezTo>
                      <a:pt x="279" y="430"/>
                      <a:pt x="279" y="430"/>
                      <a:pt x="279" y="430"/>
                    </a:cubicBezTo>
                    <a:cubicBezTo>
                      <a:pt x="203" y="595"/>
                      <a:pt x="203" y="595"/>
                      <a:pt x="203" y="595"/>
                    </a:cubicBezTo>
                    <a:cubicBezTo>
                      <a:pt x="285" y="565"/>
                      <a:pt x="285" y="565"/>
                      <a:pt x="285" y="565"/>
                    </a:cubicBezTo>
                    <a:cubicBezTo>
                      <a:pt x="326" y="464"/>
                      <a:pt x="326" y="464"/>
                      <a:pt x="326" y="464"/>
                    </a:cubicBezTo>
                    <a:cubicBezTo>
                      <a:pt x="300" y="560"/>
                      <a:pt x="300" y="560"/>
                      <a:pt x="300" y="560"/>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1"/>
              <p:cNvSpPr>
                <a:spLocks/>
              </p:cNvSpPr>
              <p:nvPr/>
            </p:nvSpPr>
            <p:spPr bwMode="auto">
              <a:xfrm>
                <a:off x="2290763" y="3905251"/>
                <a:ext cx="385763" cy="817563"/>
              </a:xfrm>
              <a:custGeom>
                <a:avLst/>
                <a:gdLst>
                  <a:gd name="T0" fmla="*/ 119 w 608"/>
                  <a:gd name="T1" fmla="*/ 71 h 1288"/>
                  <a:gd name="T2" fmla="*/ 0 w 608"/>
                  <a:gd name="T3" fmla="*/ 0 h 1288"/>
                  <a:gd name="T4" fmla="*/ 0 w 608"/>
                  <a:gd name="T5" fmla="*/ 319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19"/>
                      <a:pt x="0" y="319"/>
                      <a:pt x="0" y="319"/>
                    </a:cubicBezTo>
                    <a:cubicBezTo>
                      <a:pt x="240" y="518"/>
                      <a:pt x="292" y="869"/>
                      <a:pt x="115" y="1130"/>
                    </a:cubicBezTo>
                    <a:cubicBezTo>
                      <a:pt x="333" y="1288"/>
                      <a:pt x="333" y="1288"/>
                      <a:pt x="333" y="1288"/>
                    </a:cubicBezTo>
                    <a:cubicBezTo>
                      <a:pt x="608" y="892"/>
                      <a:pt x="513" y="349"/>
                      <a:pt x="119" y="71"/>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Oval 12"/>
              <p:cNvSpPr>
                <a:spLocks noChangeArrowheads="1"/>
              </p:cNvSpPr>
              <p:nvPr/>
            </p:nvSpPr>
            <p:spPr bwMode="auto">
              <a:xfrm>
                <a:off x="2405063" y="4594226"/>
                <a:ext cx="30163" cy="301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Rectangle 13"/>
              <p:cNvSpPr>
                <a:spLocks noChangeArrowheads="1"/>
              </p:cNvSpPr>
              <p:nvPr/>
            </p:nvSpPr>
            <p:spPr bwMode="auto">
              <a:xfrm>
                <a:off x="189865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4"/>
              <p:cNvSpPr>
                <a:spLocks/>
              </p:cNvSpPr>
              <p:nvPr/>
            </p:nvSpPr>
            <p:spPr bwMode="auto">
              <a:xfrm>
                <a:off x="1917700" y="37655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5"/>
              <p:cNvSpPr>
                <a:spLocks/>
              </p:cNvSpPr>
              <p:nvPr/>
            </p:nvSpPr>
            <p:spPr bwMode="auto">
              <a:xfrm>
                <a:off x="1917700" y="381000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
              <p:cNvSpPr>
                <a:spLocks/>
              </p:cNvSpPr>
              <p:nvPr/>
            </p:nvSpPr>
            <p:spPr bwMode="auto">
              <a:xfrm>
                <a:off x="1917700" y="3854451"/>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7"/>
              <p:cNvSpPr>
                <a:spLocks/>
              </p:cNvSpPr>
              <p:nvPr/>
            </p:nvSpPr>
            <p:spPr bwMode="auto">
              <a:xfrm>
                <a:off x="1917700" y="390048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8"/>
              <p:cNvSpPr>
                <a:spLocks/>
              </p:cNvSpPr>
              <p:nvPr/>
            </p:nvSpPr>
            <p:spPr bwMode="auto">
              <a:xfrm>
                <a:off x="1917700" y="3944938"/>
                <a:ext cx="144463" cy="238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9"/>
              <p:cNvSpPr>
                <a:spLocks/>
              </p:cNvSpPr>
              <p:nvPr/>
            </p:nvSpPr>
            <p:spPr bwMode="auto">
              <a:xfrm>
                <a:off x="1917700" y="39893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0"/>
              <p:cNvSpPr>
                <a:spLocks/>
              </p:cNvSpPr>
              <p:nvPr/>
            </p:nvSpPr>
            <p:spPr bwMode="auto">
              <a:xfrm>
                <a:off x="1917700" y="403383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
              <p:cNvSpPr>
                <a:spLocks/>
              </p:cNvSpPr>
              <p:nvPr/>
            </p:nvSpPr>
            <p:spPr bwMode="auto">
              <a:xfrm>
                <a:off x="1917700" y="4078288"/>
                <a:ext cx="144463" cy="254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Oval 22"/>
              <p:cNvSpPr>
                <a:spLocks noChangeArrowheads="1"/>
              </p:cNvSpPr>
              <p:nvPr/>
            </p:nvSpPr>
            <p:spPr bwMode="auto">
              <a:xfrm>
                <a:off x="203517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Oval 23"/>
              <p:cNvSpPr>
                <a:spLocks noChangeArrowheads="1"/>
              </p:cNvSpPr>
              <p:nvPr/>
            </p:nvSpPr>
            <p:spPr bwMode="auto">
              <a:xfrm>
                <a:off x="203517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Oval 24"/>
              <p:cNvSpPr>
                <a:spLocks noChangeArrowheads="1"/>
              </p:cNvSpPr>
              <p:nvPr/>
            </p:nvSpPr>
            <p:spPr bwMode="auto">
              <a:xfrm>
                <a:off x="203517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Oval 25"/>
              <p:cNvSpPr>
                <a:spLocks noChangeArrowheads="1"/>
              </p:cNvSpPr>
              <p:nvPr/>
            </p:nvSpPr>
            <p:spPr bwMode="auto">
              <a:xfrm>
                <a:off x="203517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Oval 26"/>
              <p:cNvSpPr>
                <a:spLocks noChangeArrowheads="1"/>
              </p:cNvSpPr>
              <p:nvPr/>
            </p:nvSpPr>
            <p:spPr bwMode="auto">
              <a:xfrm>
                <a:off x="203517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Oval 27"/>
              <p:cNvSpPr>
                <a:spLocks noChangeArrowheads="1"/>
              </p:cNvSpPr>
              <p:nvPr/>
            </p:nvSpPr>
            <p:spPr bwMode="auto">
              <a:xfrm>
                <a:off x="203517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Oval 28"/>
              <p:cNvSpPr>
                <a:spLocks noChangeArrowheads="1"/>
              </p:cNvSpPr>
              <p:nvPr/>
            </p:nvSpPr>
            <p:spPr bwMode="auto">
              <a:xfrm>
                <a:off x="203517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Oval 29"/>
              <p:cNvSpPr>
                <a:spLocks noChangeArrowheads="1"/>
              </p:cNvSpPr>
              <p:nvPr/>
            </p:nvSpPr>
            <p:spPr bwMode="auto">
              <a:xfrm>
                <a:off x="203517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Rectangle 30"/>
              <p:cNvSpPr>
                <a:spLocks noChangeArrowheads="1"/>
              </p:cNvSpPr>
              <p:nvPr/>
            </p:nvSpPr>
            <p:spPr bwMode="auto">
              <a:xfrm>
                <a:off x="2108200" y="3736976"/>
                <a:ext cx="182563"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31"/>
              <p:cNvSpPr>
                <a:spLocks/>
              </p:cNvSpPr>
              <p:nvPr/>
            </p:nvSpPr>
            <p:spPr bwMode="auto">
              <a:xfrm>
                <a:off x="2127250" y="37655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32"/>
              <p:cNvSpPr>
                <a:spLocks/>
              </p:cNvSpPr>
              <p:nvPr/>
            </p:nvSpPr>
            <p:spPr bwMode="auto">
              <a:xfrm>
                <a:off x="2127250" y="381000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33"/>
              <p:cNvSpPr>
                <a:spLocks/>
              </p:cNvSpPr>
              <p:nvPr/>
            </p:nvSpPr>
            <p:spPr bwMode="auto">
              <a:xfrm>
                <a:off x="2127250" y="3854451"/>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34"/>
              <p:cNvSpPr>
                <a:spLocks/>
              </p:cNvSpPr>
              <p:nvPr/>
            </p:nvSpPr>
            <p:spPr bwMode="auto">
              <a:xfrm>
                <a:off x="2127250" y="390048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5"/>
              <p:cNvSpPr>
                <a:spLocks/>
              </p:cNvSpPr>
              <p:nvPr/>
            </p:nvSpPr>
            <p:spPr bwMode="auto">
              <a:xfrm>
                <a:off x="2127250" y="3944938"/>
                <a:ext cx="144463" cy="238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36"/>
              <p:cNvSpPr>
                <a:spLocks/>
              </p:cNvSpPr>
              <p:nvPr/>
            </p:nvSpPr>
            <p:spPr bwMode="auto">
              <a:xfrm>
                <a:off x="2127250" y="39893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37"/>
              <p:cNvSpPr>
                <a:spLocks/>
              </p:cNvSpPr>
              <p:nvPr/>
            </p:nvSpPr>
            <p:spPr bwMode="auto">
              <a:xfrm>
                <a:off x="2127250" y="403383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8"/>
              <p:cNvSpPr>
                <a:spLocks/>
              </p:cNvSpPr>
              <p:nvPr/>
            </p:nvSpPr>
            <p:spPr bwMode="auto">
              <a:xfrm>
                <a:off x="2127250" y="4078288"/>
                <a:ext cx="144463" cy="254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Oval 39"/>
              <p:cNvSpPr>
                <a:spLocks noChangeArrowheads="1"/>
              </p:cNvSpPr>
              <p:nvPr/>
            </p:nvSpPr>
            <p:spPr bwMode="auto">
              <a:xfrm>
                <a:off x="2244725" y="37703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Oval 40"/>
              <p:cNvSpPr>
                <a:spLocks noChangeArrowheads="1"/>
              </p:cNvSpPr>
              <p:nvPr/>
            </p:nvSpPr>
            <p:spPr bwMode="auto">
              <a:xfrm>
                <a:off x="2244725" y="38163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Oval 41"/>
              <p:cNvSpPr>
                <a:spLocks noChangeArrowheads="1"/>
              </p:cNvSpPr>
              <p:nvPr/>
            </p:nvSpPr>
            <p:spPr bwMode="auto">
              <a:xfrm>
                <a:off x="2244725" y="38608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Oval 42"/>
              <p:cNvSpPr>
                <a:spLocks noChangeArrowheads="1"/>
              </p:cNvSpPr>
              <p:nvPr/>
            </p:nvSpPr>
            <p:spPr bwMode="auto">
              <a:xfrm>
                <a:off x="2244725" y="39052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Oval 43"/>
              <p:cNvSpPr>
                <a:spLocks noChangeArrowheads="1"/>
              </p:cNvSpPr>
              <p:nvPr/>
            </p:nvSpPr>
            <p:spPr bwMode="auto">
              <a:xfrm>
                <a:off x="2244725" y="39497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Oval 44"/>
              <p:cNvSpPr>
                <a:spLocks noChangeArrowheads="1"/>
              </p:cNvSpPr>
              <p:nvPr/>
            </p:nvSpPr>
            <p:spPr bwMode="auto">
              <a:xfrm>
                <a:off x="2244725" y="39941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Oval 45"/>
              <p:cNvSpPr>
                <a:spLocks noChangeArrowheads="1"/>
              </p:cNvSpPr>
              <p:nvPr/>
            </p:nvSpPr>
            <p:spPr bwMode="auto">
              <a:xfrm>
                <a:off x="2244725" y="403860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Oval 46"/>
              <p:cNvSpPr>
                <a:spLocks noChangeArrowheads="1"/>
              </p:cNvSpPr>
              <p:nvPr/>
            </p:nvSpPr>
            <p:spPr bwMode="auto">
              <a:xfrm>
                <a:off x="2244725" y="4083051"/>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47"/>
              <p:cNvSpPr>
                <a:spLocks/>
              </p:cNvSpPr>
              <p:nvPr/>
            </p:nvSpPr>
            <p:spPr bwMode="auto">
              <a:xfrm>
                <a:off x="1482725" y="4656138"/>
                <a:ext cx="669925" cy="334963"/>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2"/>
                      <a:pt x="442" y="0"/>
                      <a:pt x="576" y="0"/>
                    </a:cubicBezTo>
                    <a:cubicBezTo>
                      <a:pt x="746" y="0"/>
                      <a:pt x="885" y="133"/>
                      <a:pt x="895" y="301"/>
                    </a:cubicBezTo>
                    <a:cubicBezTo>
                      <a:pt x="984" y="303"/>
                      <a:pt x="1056" y="376"/>
                      <a:pt x="1056" y="467"/>
                    </a:cubicBezTo>
                    <a:cubicBezTo>
                      <a:pt x="1056" y="488"/>
                      <a:pt x="1052" y="508"/>
                      <a:pt x="1045" y="527"/>
                    </a:cubicBezTo>
                    <a:lnTo>
                      <a:pt x="34" y="5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48"/>
              <p:cNvSpPr>
                <a:spLocks/>
              </p:cNvSpPr>
              <p:nvPr/>
            </p:nvSpPr>
            <p:spPr bwMode="auto">
              <a:xfrm>
                <a:off x="2333625" y="4625976"/>
                <a:ext cx="163513" cy="139700"/>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49"/>
              <p:cNvSpPr>
                <a:spLocks/>
              </p:cNvSpPr>
              <p:nvPr/>
            </p:nvSpPr>
            <p:spPr bwMode="auto">
              <a:xfrm>
                <a:off x="1719263" y="3687763"/>
                <a:ext cx="320675" cy="228600"/>
              </a:xfrm>
              <a:custGeom>
                <a:avLst/>
                <a:gdLst>
                  <a:gd name="T0" fmla="*/ 377 w 504"/>
                  <a:gd name="T1" fmla="*/ 23 h 359"/>
                  <a:gd name="T2" fmla="*/ 187 w 504"/>
                  <a:gd name="T3" fmla="*/ 126 h 359"/>
                  <a:gd name="T4" fmla="*/ 193 w 504"/>
                  <a:gd name="T5" fmla="*/ 227 h 359"/>
                  <a:gd name="T6" fmla="*/ 107 w 504"/>
                  <a:gd name="T7" fmla="*/ 270 h 359"/>
                  <a:gd name="T8" fmla="*/ 17 w 504"/>
                  <a:gd name="T9" fmla="*/ 315 h 359"/>
                  <a:gd name="T10" fmla="*/ 8 w 504"/>
                  <a:gd name="T11" fmla="*/ 339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3"/>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39"/>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3"/>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50"/>
              <p:cNvSpPr>
                <a:spLocks/>
              </p:cNvSpPr>
              <p:nvPr/>
            </p:nvSpPr>
            <p:spPr bwMode="auto">
              <a:xfrm>
                <a:off x="1839913" y="3703638"/>
                <a:ext cx="182563" cy="184150"/>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51"/>
              <p:cNvSpPr>
                <a:spLocks noEditPoints="1"/>
              </p:cNvSpPr>
              <p:nvPr/>
            </p:nvSpPr>
            <p:spPr bwMode="auto">
              <a:xfrm>
                <a:off x="1751013" y="3703638"/>
                <a:ext cx="360363" cy="184150"/>
              </a:xfrm>
              <a:custGeom>
                <a:avLst/>
                <a:gdLst>
                  <a:gd name="T0" fmla="*/ 27 w 567"/>
                  <a:gd name="T1" fmla="*/ 0 h 288"/>
                  <a:gd name="T2" fmla="*/ 0 w 567"/>
                  <a:gd name="T3" fmla="*/ 66 h 288"/>
                  <a:gd name="T4" fmla="*/ 36 w 567"/>
                  <a:gd name="T5" fmla="*/ 151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1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1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1"/>
                      <a:pt x="45" y="151"/>
                      <a:pt x="45" y="151"/>
                    </a:cubicBezTo>
                    <a:cubicBezTo>
                      <a:pt x="45" y="149"/>
                      <a:pt x="44" y="147"/>
                      <a:pt x="40" y="147"/>
                    </a:cubicBezTo>
                    <a:cubicBezTo>
                      <a:pt x="37" y="147"/>
                      <a:pt x="36" y="149"/>
                      <a:pt x="36" y="151"/>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1"/>
                      <a:pt x="110" y="151"/>
                      <a:pt x="110" y="151"/>
                    </a:cubicBezTo>
                    <a:cubicBezTo>
                      <a:pt x="110" y="149"/>
                      <a:pt x="109" y="147"/>
                      <a:pt x="106" y="147"/>
                    </a:cubicBezTo>
                    <a:cubicBezTo>
                      <a:pt x="102" y="147"/>
                      <a:pt x="101" y="149"/>
                      <a:pt x="101" y="151"/>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1"/>
                      <a:pt x="175" y="151"/>
                      <a:pt x="175" y="151"/>
                    </a:cubicBezTo>
                    <a:cubicBezTo>
                      <a:pt x="175" y="149"/>
                      <a:pt x="174" y="147"/>
                      <a:pt x="171" y="147"/>
                    </a:cubicBezTo>
                    <a:cubicBezTo>
                      <a:pt x="168" y="147"/>
                      <a:pt x="166" y="149"/>
                      <a:pt x="166" y="151"/>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2"/>
                      <a:pt x="237" y="108"/>
                      <a:pt x="232" y="108"/>
                    </a:cubicBezTo>
                    <a:cubicBezTo>
                      <a:pt x="205" y="108"/>
                      <a:pt x="205" y="108"/>
                      <a:pt x="205" y="108"/>
                    </a:cubicBezTo>
                    <a:cubicBezTo>
                      <a:pt x="200" y="108"/>
                      <a:pt x="196" y="112"/>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1"/>
                      <a:pt x="306" y="151"/>
                      <a:pt x="306" y="151"/>
                    </a:cubicBezTo>
                    <a:cubicBezTo>
                      <a:pt x="306" y="149"/>
                      <a:pt x="305" y="147"/>
                      <a:pt x="301" y="147"/>
                    </a:cubicBezTo>
                    <a:cubicBezTo>
                      <a:pt x="298" y="147"/>
                      <a:pt x="297" y="149"/>
                      <a:pt x="297" y="151"/>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2"/>
                      <a:pt x="367" y="108"/>
                      <a:pt x="362" y="108"/>
                    </a:cubicBezTo>
                    <a:cubicBezTo>
                      <a:pt x="335" y="108"/>
                      <a:pt x="335" y="108"/>
                      <a:pt x="335" y="108"/>
                    </a:cubicBezTo>
                    <a:cubicBezTo>
                      <a:pt x="330" y="108"/>
                      <a:pt x="326" y="112"/>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2"/>
                      <a:pt x="432" y="108"/>
                      <a:pt x="427" y="108"/>
                    </a:cubicBezTo>
                    <a:cubicBezTo>
                      <a:pt x="401" y="108"/>
                      <a:pt x="401" y="108"/>
                      <a:pt x="401" y="108"/>
                    </a:cubicBezTo>
                    <a:cubicBezTo>
                      <a:pt x="396" y="108"/>
                      <a:pt x="392" y="112"/>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1"/>
                      <a:pt x="502" y="151"/>
                      <a:pt x="502" y="151"/>
                    </a:cubicBezTo>
                    <a:cubicBezTo>
                      <a:pt x="502" y="149"/>
                      <a:pt x="500" y="147"/>
                      <a:pt x="497" y="147"/>
                    </a:cubicBezTo>
                    <a:cubicBezTo>
                      <a:pt x="494" y="147"/>
                      <a:pt x="493" y="149"/>
                      <a:pt x="493" y="151"/>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2"/>
                      <a:pt x="563" y="108"/>
                      <a:pt x="558" y="108"/>
                    </a:cubicBezTo>
                    <a:cubicBezTo>
                      <a:pt x="531" y="108"/>
                      <a:pt x="531" y="108"/>
                      <a:pt x="531" y="108"/>
                    </a:cubicBezTo>
                    <a:cubicBezTo>
                      <a:pt x="526" y="108"/>
                      <a:pt x="522" y="112"/>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52"/>
              <p:cNvSpPr>
                <a:spLocks/>
              </p:cNvSpPr>
              <p:nvPr/>
            </p:nvSpPr>
            <p:spPr bwMode="auto">
              <a:xfrm>
                <a:off x="1955800" y="4894263"/>
                <a:ext cx="320675" cy="228600"/>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53"/>
              <p:cNvSpPr>
                <a:spLocks/>
              </p:cNvSpPr>
              <p:nvPr/>
            </p:nvSpPr>
            <p:spPr bwMode="auto">
              <a:xfrm>
                <a:off x="1971675" y="4922838"/>
                <a:ext cx="184150" cy="182563"/>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54"/>
              <p:cNvSpPr>
                <a:spLocks noEditPoints="1"/>
              </p:cNvSpPr>
              <p:nvPr/>
            </p:nvSpPr>
            <p:spPr bwMode="auto">
              <a:xfrm>
                <a:off x="1944688" y="4922838"/>
                <a:ext cx="360363" cy="18256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9"/>
                      <a:pt x="5" y="9"/>
                    </a:cubicBezTo>
                    <a:cubicBezTo>
                      <a:pt x="18" y="9"/>
                      <a:pt x="18" y="9"/>
                      <a:pt x="18" y="9"/>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5"/>
                      <a:pt x="106" y="0"/>
                      <a:pt x="101" y="0"/>
                    </a:cubicBezTo>
                    <a:cubicBezTo>
                      <a:pt x="75" y="0"/>
                      <a:pt x="75" y="0"/>
                      <a:pt x="75" y="0"/>
                    </a:cubicBezTo>
                    <a:cubicBezTo>
                      <a:pt x="70" y="0"/>
                      <a:pt x="66" y="5"/>
                      <a:pt x="66" y="9"/>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9"/>
                      <a:pt x="140" y="9"/>
                      <a:pt x="140" y="9"/>
                    </a:cubicBezTo>
                    <a:cubicBezTo>
                      <a:pt x="167" y="9"/>
                      <a:pt x="167" y="9"/>
                      <a:pt x="167" y="9"/>
                    </a:cubicBezTo>
                    <a:lnTo>
                      <a:pt x="167" y="62"/>
                    </a:lnTo>
                    <a:close/>
                    <a:moveTo>
                      <a:pt x="176" y="62"/>
                    </a:moveTo>
                    <a:cubicBezTo>
                      <a:pt x="176" y="9"/>
                      <a:pt x="176" y="9"/>
                      <a:pt x="176" y="9"/>
                    </a:cubicBezTo>
                    <a:cubicBezTo>
                      <a:pt x="176" y="5"/>
                      <a:pt x="172" y="0"/>
                      <a:pt x="167" y="0"/>
                    </a:cubicBezTo>
                    <a:cubicBezTo>
                      <a:pt x="140" y="0"/>
                      <a:pt x="140" y="0"/>
                      <a:pt x="140" y="0"/>
                    </a:cubicBezTo>
                    <a:cubicBezTo>
                      <a:pt x="135" y="0"/>
                      <a:pt x="131" y="5"/>
                      <a:pt x="131" y="9"/>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9"/>
                      <a:pt x="201" y="9"/>
                    </a:cubicBezTo>
                    <a:cubicBezTo>
                      <a:pt x="214" y="9"/>
                      <a:pt x="214" y="9"/>
                      <a:pt x="214" y="9"/>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5"/>
                      <a:pt x="302" y="0"/>
                      <a:pt x="297" y="0"/>
                    </a:cubicBezTo>
                    <a:cubicBezTo>
                      <a:pt x="270" y="0"/>
                      <a:pt x="270" y="0"/>
                      <a:pt x="270" y="0"/>
                    </a:cubicBezTo>
                    <a:cubicBezTo>
                      <a:pt x="265" y="0"/>
                      <a:pt x="261" y="5"/>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9"/>
                      <a:pt x="331" y="9"/>
                    </a:cubicBezTo>
                    <a:cubicBezTo>
                      <a:pt x="344" y="9"/>
                      <a:pt x="344" y="9"/>
                      <a:pt x="344" y="9"/>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9"/>
                      <a:pt x="401" y="9"/>
                      <a:pt x="401" y="9"/>
                    </a:cubicBezTo>
                    <a:cubicBezTo>
                      <a:pt x="428" y="9"/>
                      <a:pt x="428" y="9"/>
                      <a:pt x="428" y="9"/>
                    </a:cubicBezTo>
                    <a:lnTo>
                      <a:pt x="428" y="62"/>
                    </a:lnTo>
                    <a:close/>
                    <a:moveTo>
                      <a:pt x="437" y="62"/>
                    </a:moveTo>
                    <a:cubicBezTo>
                      <a:pt x="437" y="9"/>
                      <a:pt x="437" y="9"/>
                      <a:pt x="437" y="9"/>
                    </a:cubicBezTo>
                    <a:cubicBezTo>
                      <a:pt x="437" y="5"/>
                      <a:pt x="433" y="0"/>
                      <a:pt x="428" y="0"/>
                    </a:cubicBezTo>
                    <a:cubicBezTo>
                      <a:pt x="401" y="0"/>
                      <a:pt x="401" y="0"/>
                      <a:pt x="401" y="0"/>
                    </a:cubicBezTo>
                    <a:cubicBezTo>
                      <a:pt x="396" y="0"/>
                      <a:pt x="392" y="5"/>
                      <a:pt x="392" y="9"/>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9"/>
                      <a:pt x="462" y="9"/>
                    </a:cubicBezTo>
                    <a:cubicBezTo>
                      <a:pt x="475" y="9"/>
                      <a:pt x="475" y="9"/>
                      <a:pt x="475" y="9"/>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TextBox 22"/>
            <p:cNvSpPr txBox="1"/>
            <p:nvPr/>
          </p:nvSpPr>
          <p:spPr>
            <a:xfrm>
              <a:off x="3973528" y="3336334"/>
              <a:ext cx="1862946" cy="307777"/>
            </a:xfrm>
            <a:prstGeom prst="rect">
              <a:avLst/>
            </a:prstGeom>
            <a:noFill/>
          </p:spPr>
          <p:txBody>
            <a:bodyPr wrap="none" lIns="0" tIns="0" rIns="0" bIns="0" rtlCol="0">
              <a:spAutoFit/>
            </a:bodyPr>
            <a:lstStyle/>
            <a:p>
              <a:pPr algn="ctr"/>
              <a:r>
                <a:rPr lang="en-US" sz="2000" spc="-70" dirty="0" smtClean="0">
                  <a:solidFill>
                    <a:schemeClr val="bg1"/>
                  </a:solidFill>
                </a:rPr>
                <a:t>Transition process</a:t>
              </a:r>
              <a:endParaRPr lang="en-GB" sz="2000" spc="-70" dirty="0" smtClean="0">
                <a:solidFill>
                  <a:schemeClr val="bg1"/>
                </a:solidFill>
              </a:endParaRPr>
            </a:p>
          </p:txBody>
        </p:sp>
      </p:grpSp>
      <p:grpSp>
        <p:nvGrpSpPr>
          <p:cNvPr id="4" name="Group 3"/>
          <p:cNvGrpSpPr/>
          <p:nvPr/>
        </p:nvGrpSpPr>
        <p:grpSpPr>
          <a:xfrm>
            <a:off x="9373635" y="2950784"/>
            <a:ext cx="1568313" cy="1271563"/>
            <a:chOff x="9386161" y="3060885"/>
            <a:chExt cx="1568313" cy="1271563"/>
          </a:xfrm>
        </p:grpSpPr>
        <p:sp>
          <p:nvSpPr>
            <p:cNvPr id="25" name="TextBox 24"/>
            <p:cNvSpPr txBox="1"/>
            <p:nvPr/>
          </p:nvSpPr>
          <p:spPr>
            <a:xfrm>
              <a:off x="9386161" y="3716895"/>
              <a:ext cx="1568313" cy="615553"/>
            </a:xfrm>
            <a:prstGeom prst="rect">
              <a:avLst/>
            </a:prstGeom>
            <a:noFill/>
          </p:spPr>
          <p:txBody>
            <a:bodyPr wrap="none" lIns="0" tIns="0" rIns="0" bIns="0" rtlCol="0">
              <a:spAutoFit/>
            </a:bodyPr>
            <a:lstStyle/>
            <a:p>
              <a:pPr algn="ctr"/>
              <a:r>
                <a:rPr lang="en-US" sz="2000" spc="-70" dirty="0" smtClean="0">
                  <a:solidFill>
                    <a:schemeClr val="bg1"/>
                  </a:solidFill>
                </a:rPr>
                <a:t>Customization </a:t>
              </a:r>
              <a:br>
                <a:rPr lang="en-US" sz="2000" spc="-70" dirty="0" smtClean="0">
                  <a:solidFill>
                    <a:schemeClr val="bg1"/>
                  </a:solidFill>
                </a:rPr>
              </a:br>
              <a:r>
                <a:rPr lang="en-US" sz="2000" spc="-70" dirty="0" smtClean="0">
                  <a:solidFill>
                    <a:schemeClr val="bg1"/>
                  </a:solidFill>
                </a:rPr>
                <a:t>considerations</a:t>
              </a:r>
              <a:endParaRPr lang="en-GB" sz="2000" spc="-70" dirty="0" smtClean="0">
                <a:solidFill>
                  <a:schemeClr val="bg1"/>
                </a:solidFill>
              </a:endParaRPr>
            </a:p>
          </p:txBody>
        </p:sp>
        <p:grpSp>
          <p:nvGrpSpPr>
            <p:cNvPr id="188" name="Group 187"/>
            <p:cNvGrpSpPr/>
            <p:nvPr/>
          </p:nvGrpSpPr>
          <p:grpSpPr>
            <a:xfrm>
              <a:off x="9465467" y="3060885"/>
              <a:ext cx="1409700" cy="581026"/>
              <a:chOff x="7578726" y="4943475"/>
              <a:chExt cx="1409700" cy="581026"/>
            </a:xfrm>
          </p:grpSpPr>
          <p:sp>
            <p:nvSpPr>
              <p:cNvPr id="189" name="Rectangle 127"/>
              <p:cNvSpPr>
                <a:spLocks noChangeArrowheads="1"/>
              </p:cNvSpPr>
              <p:nvPr/>
            </p:nvSpPr>
            <p:spPr bwMode="auto">
              <a:xfrm>
                <a:off x="7831138" y="5133975"/>
                <a:ext cx="47625"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Rectangle 128"/>
              <p:cNvSpPr>
                <a:spLocks noChangeArrowheads="1"/>
              </p:cNvSpPr>
              <p:nvPr/>
            </p:nvSpPr>
            <p:spPr bwMode="auto">
              <a:xfrm>
                <a:off x="7831138" y="5133975"/>
                <a:ext cx="476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1" name="Freeform 129"/>
              <p:cNvSpPr>
                <a:spLocks/>
              </p:cNvSpPr>
              <p:nvPr/>
            </p:nvSpPr>
            <p:spPr bwMode="auto">
              <a:xfrm>
                <a:off x="7585076" y="5468938"/>
                <a:ext cx="441325" cy="55563"/>
              </a:xfrm>
              <a:custGeom>
                <a:avLst/>
                <a:gdLst>
                  <a:gd name="T0" fmla="*/ 553 w 590"/>
                  <a:gd name="T1" fmla="*/ 0 h 74"/>
                  <a:gd name="T2" fmla="*/ 37 w 590"/>
                  <a:gd name="T3" fmla="*/ 0 h 74"/>
                  <a:gd name="T4" fmla="*/ 0 w 590"/>
                  <a:gd name="T5" fmla="*/ 37 h 74"/>
                  <a:gd name="T6" fmla="*/ 37 w 590"/>
                  <a:gd name="T7" fmla="*/ 74 h 74"/>
                  <a:gd name="T8" fmla="*/ 553 w 590"/>
                  <a:gd name="T9" fmla="*/ 74 h 74"/>
                  <a:gd name="T10" fmla="*/ 590 w 590"/>
                  <a:gd name="T11" fmla="*/ 37 h 74"/>
                  <a:gd name="T12" fmla="*/ 553 w 590"/>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90" h="74">
                    <a:moveTo>
                      <a:pt x="553" y="0"/>
                    </a:moveTo>
                    <a:cubicBezTo>
                      <a:pt x="37" y="0"/>
                      <a:pt x="37" y="0"/>
                      <a:pt x="37" y="0"/>
                    </a:cubicBezTo>
                    <a:cubicBezTo>
                      <a:pt x="17" y="0"/>
                      <a:pt x="0" y="17"/>
                      <a:pt x="0" y="37"/>
                    </a:cubicBezTo>
                    <a:cubicBezTo>
                      <a:pt x="0" y="58"/>
                      <a:pt x="17" y="74"/>
                      <a:pt x="37" y="74"/>
                    </a:cubicBezTo>
                    <a:cubicBezTo>
                      <a:pt x="553" y="74"/>
                      <a:pt x="553" y="74"/>
                      <a:pt x="553" y="74"/>
                    </a:cubicBezTo>
                    <a:cubicBezTo>
                      <a:pt x="573" y="74"/>
                      <a:pt x="590" y="58"/>
                      <a:pt x="590" y="37"/>
                    </a:cubicBezTo>
                    <a:cubicBezTo>
                      <a:pt x="590" y="17"/>
                      <a:pt x="573" y="0"/>
                      <a:pt x="553"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2" name="Freeform 130"/>
              <p:cNvSpPr>
                <a:spLocks/>
              </p:cNvSpPr>
              <p:nvPr/>
            </p:nvSpPr>
            <p:spPr bwMode="auto">
              <a:xfrm>
                <a:off x="8537576" y="5468938"/>
                <a:ext cx="207963" cy="55563"/>
              </a:xfrm>
              <a:custGeom>
                <a:avLst/>
                <a:gdLst>
                  <a:gd name="T0" fmla="*/ 241 w 278"/>
                  <a:gd name="T1" fmla="*/ 0 h 74"/>
                  <a:gd name="T2" fmla="*/ 37 w 278"/>
                  <a:gd name="T3" fmla="*/ 0 h 74"/>
                  <a:gd name="T4" fmla="*/ 0 w 278"/>
                  <a:gd name="T5" fmla="*/ 37 h 74"/>
                  <a:gd name="T6" fmla="*/ 37 w 278"/>
                  <a:gd name="T7" fmla="*/ 74 h 74"/>
                  <a:gd name="T8" fmla="*/ 241 w 278"/>
                  <a:gd name="T9" fmla="*/ 74 h 74"/>
                  <a:gd name="T10" fmla="*/ 278 w 278"/>
                  <a:gd name="T11" fmla="*/ 37 h 74"/>
                  <a:gd name="T12" fmla="*/ 241 w 27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8" h="74">
                    <a:moveTo>
                      <a:pt x="241" y="0"/>
                    </a:moveTo>
                    <a:cubicBezTo>
                      <a:pt x="37" y="0"/>
                      <a:pt x="37" y="0"/>
                      <a:pt x="37" y="0"/>
                    </a:cubicBezTo>
                    <a:cubicBezTo>
                      <a:pt x="16" y="0"/>
                      <a:pt x="0" y="17"/>
                      <a:pt x="0" y="37"/>
                    </a:cubicBezTo>
                    <a:cubicBezTo>
                      <a:pt x="0" y="58"/>
                      <a:pt x="16" y="74"/>
                      <a:pt x="37" y="74"/>
                    </a:cubicBezTo>
                    <a:cubicBezTo>
                      <a:pt x="241" y="74"/>
                      <a:pt x="241" y="74"/>
                      <a:pt x="241" y="74"/>
                    </a:cubicBezTo>
                    <a:cubicBezTo>
                      <a:pt x="262" y="74"/>
                      <a:pt x="278" y="58"/>
                      <a:pt x="278" y="37"/>
                    </a:cubicBezTo>
                    <a:cubicBezTo>
                      <a:pt x="278" y="17"/>
                      <a:pt x="262" y="0"/>
                      <a:pt x="241" y="0"/>
                    </a:cubicBezTo>
                  </a:path>
                </a:pathLst>
              </a:custGeom>
              <a:solidFill>
                <a:srgbClr val="13C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131"/>
              <p:cNvSpPr>
                <a:spLocks/>
              </p:cNvSpPr>
              <p:nvPr/>
            </p:nvSpPr>
            <p:spPr bwMode="auto">
              <a:xfrm>
                <a:off x="8332788" y="5111750"/>
                <a:ext cx="85725" cy="111125"/>
              </a:xfrm>
              <a:custGeom>
                <a:avLst/>
                <a:gdLst>
                  <a:gd name="T0" fmla="*/ 0 w 115"/>
                  <a:gd name="T1" fmla="*/ 11 h 148"/>
                  <a:gd name="T2" fmla="*/ 0 w 115"/>
                  <a:gd name="T3" fmla="*/ 137 h 148"/>
                  <a:gd name="T4" fmla="*/ 11 w 115"/>
                  <a:gd name="T5" fmla="*/ 148 h 148"/>
                  <a:gd name="T6" fmla="*/ 104 w 115"/>
                  <a:gd name="T7" fmla="*/ 148 h 148"/>
                  <a:gd name="T8" fmla="*/ 115 w 115"/>
                  <a:gd name="T9" fmla="*/ 137 h 148"/>
                  <a:gd name="T10" fmla="*/ 115 w 115"/>
                  <a:gd name="T11" fmla="*/ 11 h 148"/>
                  <a:gd name="T12" fmla="*/ 104 w 115"/>
                  <a:gd name="T13" fmla="*/ 0 h 148"/>
                  <a:gd name="T14" fmla="*/ 11 w 115"/>
                  <a:gd name="T15" fmla="*/ 0 h 148"/>
                  <a:gd name="T16" fmla="*/ 0 w 115"/>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8">
                    <a:moveTo>
                      <a:pt x="0" y="11"/>
                    </a:moveTo>
                    <a:cubicBezTo>
                      <a:pt x="0" y="137"/>
                      <a:pt x="0" y="137"/>
                      <a:pt x="0" y="137"/>
                    </a:cubicBezTo>
                    <a:cubicBezTo>
                      <a:pt x="0" y="137"/>
                      <a:pt x="0" y="148"/>
                      <a:pt x="11" y="148"/>
                    </a:cubicBezTo>
                    <a:cubicBezTo>
                      <a:pt x="104" y="148"/>
                      <a:pt x="104" y="148"/>
                      <a:pt x="104" y="148"/>
                    </a:cubicBezTo>
                    <a:cubicBezTo>
                      <a:pt x="104" y="148"/>
                      <a:pt x="115" y="148"/>
                      <a:pt x="115" y="137"/>
                    </a:cubicBezTo>
                    <a:cubicBezTo>
                      <a:pt x="115" y="11"/>
                      <a:pt x="115" y="11"/>
                      <a:pt x="115" y="11"/>
                    </a:cubicBezTo>
                    <a:cubicBezTo>
                      <a:pt x="115" y="11"/>
                      <a:pt x="115" y="0"/>
                      <a:pt x="104" y="0"/>
                    </a:cubicBezTo>
                    <a:cubicBezTo>
                      <a:pt x="11" y="0"/>
                      <a:pt x="11" y="0"/>
                      <a:pt x="11" y="0"/>
                    </a:cubicBezTo>
                    <a:cubicBezTo>
                      <a:pt x="11" y="0"/>
                      <a:pt x="0" y="0"/>
                      <a:pt x="0" y="11"/>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132"/>
              <p:cNvSpPr>
                <a:spLocks/>
              </p:cNvSpPr>
              <p:nvPr/>
            </p:nvSpPr>
            <p:spPr bwMode="auto">
              <a:xfrm>
                <a:off x="8342313" y="5118100"/>
                <a:ext cx="66675" cy="17463"/>
              </a:xfrm>
              <a:custGeom>
                <a:avLst/>
                <a:gdLst>
                  <a:gd name="T0" fmla="*/ 0 w 90"/>
                  <a:gd name="T1" fmla="*/ 11 h 23"/>
                  <a:gd name="T2" fmla="*/ 0 w 90"/>
                  <a:gd name="T3" fmla="*/ 12 h 23"/>
                  <a:gd name="T4" fmla="*/ 11 w 90"/>
                  <a:gd name="T5" fmla="*/ 23 h 23"/>
                  <a:gd name="T6" fmla="*/ 79 w 90"/>
                  <a:gd name="T7" fmla="*/ 23 h 23"/>
                  <a:gd name="T8" fmla="*/ 90 w 90"/>
                  <a:gd name="T9" fmla="*/ 12 h 23"/>
                  <a:gd name="T10" fmla="*/ 90 w 90"/>
                  <a:gd name="T11" fmla="*/ 11 h 23"/>
                  <a:gd name="T12" fmla="*/ 79 w 90"/>
                  <a:gd name="T13" fmla="*/ 0 h 23"/>
                  <a:gd name="T14" fmla="*/ 11 w 90"/>
                  <a:gd name="T15" fmla="*/ 0 h 23"/>
                  <a:gd name="T16" fmla="*/ 0 w 90"/>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3">
                    <a:moveTo>
                      <a:pt x="0" y="11"/>
                    </a:moveTo>
                    <a:cubicBezTo>
                      <a:pt x="0" y="12"/>
                      <a:pt x="0" y="12"/>
                      <a:pt x="0" y="12"/>
                    </a:cubicBezTo>
                    <a:cubicBezTo>
                      <a:pt x="0" y="12"/>
                      <a:pt x="0" y="23"/>
                      <a:pt x="11" y="23"/>
                    </a:cubicBezTo>
                    <a:cubicBezTo>
                      <a:pt x="79" y="23"/>
                      <a:pt x="79" y="23"/>
                      <a:pt x="79" y="23"/>
                    </a:cubicBezTo>
                    <a:cubicBezTo>
                      <a:pt x="79" y="23"/>
                      <a:pt x="90" y="23"/>
                      <a:pt x="90" y="12"/>
                    </a:cubicBezTo>
                    <a:cubicBezTo>
                      <a:pt x="90" y="11"/>
                      <a:pt x="90" y="11"/>
                      <a:pt x="90" y="11"/>
                    </a:cubicBezTo>
                    <a:cubicBezTo>
                      <a:pt x="90" y="11"/>
                      <a:pt x="90" y="0"/>
                      <a:pt x="79" y="0"/>
                    </a:cubicBezTo>
                    <a:cubicBezTo>
                      <a:pt x="11" y="0"/>
                      <a:pt x="11" y="0"/>
                      <a:pt x="11" y="0"/>
                    </a:cubicBezTo>
                    <a:cubicBezTo>
                      <a:pt x="11" y="0"/>
                      <a:pt x="0" y="0"/>
                      <a:pt x="0"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133"/>
              <p:cNvSpPr>
                <a:spLocks/>
              </p:cNvSpPr>
              <p:nvPr/>
            </p:nvSpPr>
            <p:spPr bwMode="auto">
              <a:xfrm>
                <a:off x="8413751" y="5130800"/>
                <a:ext cx="36513" cy="73025"/>
              </a:xfrm>
              <a:custGeom>
                <a:avLst/>
                <a:gdLst>
                  <a:gd name="T0" fmla="*/ 24 w 49"/>
                  <a:gd name="T1" fmla="*/ 49 h 97"/>
                  <a:gd name="T2" fmla="*/ 0 w 49"/>
                  <a:gd name="T3" fmla="*/ 25 h 97"/>
                  <a:gd name="T4" fmla="*/ 0 w 49"/>
                  <a:gd name="T5" fmla="*/ 0 h 97"/>
                  <a:gd name="T6" fmla="*/ 49 w 49"/>
                  <a:gd name="T7" fmla="*/ 49 h 97"/>
                  <a:gd name="T8" fmla="*/ 0 w 49"/>
                  <a:gd name="T9" fmla="*/ 97 h 97"/>
                  <a:gd name="T10" fmla="*/ 0 w 49"/>
                  <a:gd name="T11" fmla="*/ 73 h 97"/>
                  <a:gd name="T12" fmla="*/ 24 w 49"/>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9" h="97">
                    <a:moveTo>
                      <a:pt x="24" y="49"/>
                    </a:moveTo>
                    <a:cubicBezTo>
                      <a:pt x="25" y="35"/>
                      <a:pt x="14" y="25"/>
                      <a:pt x="0" y="25"/>
                    </a:cubicBezTo>
                    <a:cubicBezTo>
                      <a:pt x="0" y="0"/>
                      <a:pt x="0" y="0"/>
                      <a:pt x="0" y="0"/>
                    </a:cubicBezTo>
                    <a:cubicBezTo>
                      <a:pt x="27" y="0"/>
                      <a:pt x="49" y="22"/>
                      <a:pt x="49" y="49"/>
                    </a:cubicBezTo>
                    <a:cubicBezTo>
                      <a:pt x="49" y="75"/>
                      <a:pt x="27" y="97"/>
                      <a:pt x="0" y="97"/>
                    </a:cubicBezTo>
                    <a:cubicBezTo>
                      <a:pt x="0" y="73"/>
                      <a:pt x="0" y="73"/>
                      <a:pt x="0" y="73"/>
                    </a:cubicBezTo>
                    <a:cubicBezTo>
                      <a:pt x="14" y="73"/>
                      <a:pt x="25" y="62"/>
                      <a:pt x="24" y="49"/>
                    </a:cubicBezTo>
                  </a:path>
                </a:pathLst>
              </a:custGeom>
              <a:solidFill>
                <a:srgbClr val="42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134"/>
              <p:cNvSpPr>
                <a:spLocks/>
              </p:cNvSpPr>
              <p:nvPr/>
            </p:nvSpPr>
            <p:spPr bwMode="auto">
              <a:xfrm>
                <a:off x="8332788" y="5138738"/>
                <a:ext cx="85725" cy="84138"/>
              </a:xfrm>
              <a:custGeom>
                <a:avLst/>
                <a:gdLst>
                  <a:gd name="T0" fmla="*/ 109 w 115"/>
                  <a:gd name="T1" fmla="*/ 0 h 113"/>
                  <a:gd name="T2" fmla="*/ 0 w 115"/>
                  <a:gd name="T3" fmla="*/ 75 h 113"/>
                  <a:gd name="T4" fmla="*/ 0 w 115"/>
                  <a:gd name="T5" fmla="*/ 102 h 113"/>
                  <a:gd name="T6" fmla="*/ 11 w 115"/>
                  <a:gd name="T7" fmla="*/ 113 h 113"/>
                  <a:gd name="T8" fmla="*/ 104 w 115"/>
                  <a:gd name="T9" fmla="*/ 113 h 113"/>
                  <a:gd name="T10" fmla="*/ 115 w 115"/>
                  <a:gd name="T11" fmla="*/ 102 h 113"/>
                  <a:gd name="T12" fmla="*/ 115 w 115"/>
                  <a:gd name="T13" fmla="*/ 88 h 113"/>
                  <a:gd name="T14" fmla="*/ 109 w 115"/>
                  <a:gd name="T15" fmla="*/ 88 h 113"/>
                  <a:gd name="T16" fmla="*/ 109 w 115"/>
                  <a:gd name="T17" fmla="*/ 64 h 113"/>
                  <a:gd name="T18" fmla="*/ 115 w 115"/>
                  <a:gd name="T19" fmla="*/ 63 h 113"/>
                  <a:gd name="T20" fmla="*/ 115 w 115"/>
                  <a:gd name="T21" fmla="*/ 16 h 113"/>
                  <a:gd name="T22" fmla="*/ 109 w 115"/>
                  <a:gd name="T23" fmla="*/ 16 h 113"/>
                  <a:gd name="T24" fmla="*/ 109 w 115"/>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3">
                    <a:moveTo>
                      <a:pt x="109" y="0"/>
                    </a:moveTo>
                    <a:cubicBezTo>
                      <a:pt x="0" y="75"/>
                      <a:pt x="0" y="75"/>
                      <a:pt x="0" y="75"/>
                    </a:cubicBezTo>
                    <a:cubicBezTo>
                      <a:pt x="0" y="102"/>
                      <a:pt x="0" y="102"/>
                      <a:pt x="0" y="102"/>
                    </a:cubicBezTo>
                    <a:cubicBezTo>
                      <a:pt x="0" y="102"/>
                      <a:pt x="0" y="113"/>
                      <a:pt x="11" y="113"/>
                    </a:cubicBezTo>
                    <a:cubicBezTo>
                      <a:pt x="104" y="113"/>
                      <a:pt x="104" y="113"/>
                      <a:pt x="104" y="113"/>
                    </a:cubicBezTo>
                    <a:cubicBezTo>
                      <a:pt x="104" y="113"/>
                      <a:pt x="115" y="113"/>
                      <a:pt x="115" y="102"/>
                    </a:cubicBezTo>
                    <a:cubicBezTo>
                      <a:pt x="115" y="88"/>
                      <a:pt x="115" y="88"/>
                      <a:pt x="115" y="88"/>
                    </a:cubicBezTo>
                    <a:cubicBezTo>
                      <a:pt x="113" y="88"/>
                      <a:pt x="111" y="88"/>
                      <a:pt x="109" y="88"/>
                    </a:cubicBezTo>
                    <a:cubicBezTo>
                      <a:pt x="109" y="64"/>
                      <a:pt x="109" y="64"/>
                      <a:pt x="109" y="64"/>
                    </a:cubicBezTo>
                    <a:cubicBezTo>
                      <a:pt x="111" y="64"/>
                      <a:pt x="113" y="64"/>
                      <a:pt x="115" y="63"/>
                    </a:cubicBezTo>
                    <a:cubicBezTo>
                      <a:pt x="115" y="16"/>
                      <a:pt x="115" y="16"/>
                      <a:pt x="115" y="16"/>
                    </a:cubicBezTo>
                    <a:cubicBezTo>
                      <a:pt x="113" y="16"/>
                      <a:pt x="111" y="16"/>
                      <a:pt x="109" y="16"/>
                    </a:cubicBezTo>
                    <a:cubicBezTo>
                      <a:pt x="109" y="0"/>
                      <a:pt x="109" y="0"/>
                      <a:pt x="109"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135"/>
              <p:cNvSpPr>
                <a:spLocks noEditPoints="1"/>
              </p:cNvSpPr>
              <p:nvPr/>
            </p:nvSpPr>
            <p:spPr bwMode="auto">
              <a:xfrm>
                <a:off x="8413751" y="5135563"/>
                <a:ext cx="4763" cy="68263"/>
              </a:xfrm>
              <a:custGeom>
                <a:avLst/>
                <a:gdLst>
                  <a:gd name="T0" fmla="*/ 6 w 6"/>
                  <a:gd name="T1" fmla="*/ 67 h 92"/>
                  <a:gd name="T2" fmla="*/ 6 w 6"/>
                  <a:gd name="T3" fmla="*/ 67 h 92"/>
                  <a:gd name="T4" fmla="*/ 0 w 6"/>
                  <a:gd name="T5" fmla="*/ 68 h 92"/>
                  <a:gd name="T6" fmla="*/ 0 w 6"/>
                  <a:gd name="T7" fmla="*/ 92 h 92"/>
                  <a:gd name="T8" fmla="*/ 6 w 6"/>
                  <a:gd name="T9" fmla="*/ 92 h 92"/>
                  <a:gd name="T10" fmla="*/ 6 w 6"/>
                  <a:gd name="T11" fmla="*/ 92 h 92"/>
                  <a:gd name="T12" fmla="*/ 6 w 6"/>
                  <a:gd name="T13" fmla="*/ 67 h 92"/>
                  <a:gd name="T14" fmla="*/ 6 w 6"/>
                  <a:gd name="T15" fmla="*/ 0 h 92"/>
                  <a:gd name="T16" fmla="*/ 0 w 6"/>
                  <a:gd name="T17" fmla="*/ 4 h 92"/>
                  <a:gd name="T18" fmla="*/ 0 w 6"/>
                  <a:gd name="T19" fmla="*/ 20 h 92"/>
                  <a:gd name="T20" fmla="*/ 6 w 6"/>
                  <a:gd name="T21" fmla="*/ 20 h 92"/>
                  <a:gd name="T22" fmla="*/ 6 w 6"/>
                  <a:gd name="T23" fmla="*/ 20 h 92"/>
                  <a:gd name="T24" fmla="*/ 6 w 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2">
                    <a:moveTo>
                      <a:pt x="6" y="67"/>
                    </a:moveTo>
                    <a:cubicBezTo>
                      <a:pt x="6" y="67"/>
                      <a:pt x="6" y="67"/>
                      <a:pt x="6" y="67"/>
                    </a:cubicBezTo>
                    <a:cubicBezTo>
                      <a:pt x="4" y="68"/>
                      <a:pt x="2" y="68"/>
                      <a:pt x="0" y="68"/>
                    </a:cubicBezTo>
                    <a:cubicBezTo>
                      <a:pt x="0" y="92"/>
                      <a:pt x="0" y="92"/>
                      <a:pt x="0" y="92"/>
                    </a:cubicBezTo>
                    <a:cubicBezTo>
                      <a:pt x="2" y="92"/>
                      <a:pt x="4" y="92"/>
                      <a:pt x="6" y="92"/>
                    </a:cubicBezTo>
                    <a:cubicBezTo>
                      <a:pt x="6" y="92"/>
                      <a:pt x="6" y="92"/>
                      <a:pt x="6" y="92"/>
                    </a:cubicBezTo>
                    <a:cubicBezTo>
                      <a:pt x="6" y="67"/>
                      <a:pt x="6" y="67"/>
                      <a:pt x="6" y="67"/>
                    </a:cubicBezTo>
                    <a:moveTo>
                      <a:pt x="6" y="0"/>
                    </a:moveTo>
                    <a:cubicBezTo>
                      <a:pt x="0" y="4"/>
                      <a:pt x="0" y="4"/>
                      <a:pt x="0" y="4"/>
                    </a:cubicBezTo>
                    <a:cubicBezTo>
                      <a:pt x="0" y="20"/>
                      <a:pt x="0" y="20"/>
                      <a:pt x="0" y="20"/>
                    </a:cubicBezTo>
                    <a:cubicBezTo>
                      <a:pt x="2" y="20"/>
                      <a:pt x="4" y="20"/>
                      <a:pt x="6" y="20"/>
                    </a:cubicBezTo>
                    <a:cubicBezTo>
                      <a:pt x="6" y="20"/>
                      <a:pt x="6" y="20"/>
                      <a:pt x="6" y="20"/>
                    </a:cubicBezTo>
                    <a:cubicBezTo>
                      <a:pt x="6" y="0"/>
                      <a:pt x="6" y="0"/>
                      <a:pt x="6" y="0"/>
                    </a:cubicBezTo>
                  </a:path>
                </a:pathLst>
              </a:custGeom>
              <a:solidFill>
                <a:srgbClr val="3B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8" name="Freeform 136"/>
              <p:cNvSpPr>
                <a:spLocks/>
              </p:cNvSpPr>
              <p:nvPr/>
            </p:nvSpPr>
            <p:spPr bwMode="auto">
              <a:xfrm>
                <a:off x="8447088" y="5167313"/>
                <a:ext cx="139700" cy="68263"/>
              </a:xfrm>
              <a:custGeom>
                <a:avLst/>
                <a:gdLst>
                  <a:gd name="T0" fmla="*/ 106 w 187"/>
                  <a:gd name="T1" fmla="*/ 91 h 91"/>
                  <a:gd name="T2" fmla="*/ 0 w 187"/>
                  <a:gd name="T3" fmla="*/ 34 h 91"/>
                  <a:gd name="T4" fmla="*/ 34 w 187"/>
                  <a:gd name="T5" fmla="*/ 0 h 91"/>
                  <a:gd name="T6" fmla="*/ 113 w 187"/>
                  <a:gd name="T7" fmla="*/ 42 h 91"/>
                  <a:gd name="T8" fmla="*/ 144 w 187"/>
                  <a:gd name="T9" fmla="*/ 18 h 91"/>
                  <a:gd name="T10" fmla="*/ 187 w 187"/>
                  <a:gd name="T11" fmla="*/ 38 h 91"/>
                  <a:gd name="T12" fmla="*/ 121 w 187"/>
                  <a:gd name="T13" fmla="*/ 89 h 91"/>
                  <a:gd name="T14" fmla="*/ 106 w 187"/>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91">
                    <a:moveTo>
                      <a:pt x="106" y="91"/>
                    </a:moveTo>
                    <a:cubicBezTo>
                      <a:pt x="73" y="91"/>
                      <a:pt x="37" y="72"/>
                      <a:pt x="0" y="34"/>
                    </a:cubicBezTo>
                    <a:cubicBezTo>
                      <a:pt x="34" y="0"/>
                      <a:pt x="34" y="0"/>
                      <a:pt x="34" y="0"/>
                    </a:cubicBezTo>
                    <a:cubicBezTo>
                      <a:pt x="65" y="31"/>
                      <a:pt x="92" y="46"/>
                      <a:pt x="113" y="42"/>
                    </a:cubicBezTo>
                    <a:cubicBezTo>
                      <a:pt x="133" y="39"/>
                      <a:pt x="144" y="18"/>
                      <a:pt x="144" y="18"/>
                    </a:cubicBezTo>
                    <a:cubicBezTo>
                      <a:pt x="187" y="38"/>
                      <a:pt x="187" y="38"/>
                      <a:pt x="187" y="38"/>
                    </a:cubicBezTo>
                    <a:cubicBezTo>
                      <a:pt x="186" y="40"/>
                      <a:pt x="166" y="82"/>
                      <a:pt x="121" y="89"/>
                    </a:cubicBezTo>
                    <a:cubicBezTo>
                      <a:pt x="116" y="90"/>
                      <a:pt x="111" y="91"/>
                      <a:pt x="106"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9" name="Freeform 137"/>
              <p:cNvSpPr>
                <a:spLocks/>
              </p:cNvSpPr>
              <p:nvPr/>
            </p:nvSpPr>
            <p:spPr bwMode="auto">
              <a:xfrm>
                <a:off x="8424863" y="5146675"/>
                <a:ext cx="49213" cy="47625"/>
              </a:xfrm>
              <a:custGeom>
                <a:avLst/>
                <a:gdLst>
                  <a:gd name="T0" fmla="*/ 11 w 65"/>
                  <a:gd name="T1" fmla="*/ 46 h 64"/>
                  <a:gd name="T2" fmla="*/ 10 w 65"/>
                  <a:gd name="T3" fmla="*/ 45 h 64"/>
                  <a:gd name="T4" fmla="*/ 10 w 65"/>
                  <a:gd name="T5" fmla="*/ 10 h 64"/>
                  <a:gd name="T6" fmla="*/ 46 w 65"/>
                  <a:gd name="T7" fmla="*/ 10 h 64"/>
                  <a:gd name="T8" fmla="*/ 46 w 65"/>
                  <a:gd name="T9" fmla="*/ 11 h 64"/>
                  <a:gd name="T10" fmla="*/ 46 w 65"/>
                  <a:gd name="T11" fmla="*/ 11 h 64"/>
                  <a:gd name="T12" fmla="*/ 65 w 65"/>
                  <a:gd name="T13" fmla="*/ 30 h 64"/>
                  <a:gd name="T14" fmla="*/ 29 w 65"/>
                  <a:gd name="T15" fmla="*/ 64 h 64"/>
                  <a:gd name="T16" fmla="*/ 11 w 65"/>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4">
                    <a:moveTo>
                      <a:pt x="11" y="46"/>
                    </a:moveTo>
                    <a:cubicBezTo>
                      <a:pt x="10" y="45"/>
                      <a:pt x="10" y="45"/>
                      <a:pt x="10" y="45"/>
                    </a:cubicBezTo>
                    <a:cubicBezTo>
                      <a:pt x="0" y="35"/>
                      <a:pt x="1" y="19"/>
                      <a:pt x="10" y="10"/>
                    </a:cubicBezTo>
                    <a:cubicBezTo>
                      <a:pt x="20" y="0"/>
                      <a:pt x="36" y="0"/>
                      <a:pt x="46" y="10"/>
                    </a:cubicBezTo>
                    <a:cubicBezTo>
                      <a:pt x="46" y="11"/>
                      <a:pt x="46" y="11"/>
                      <a:pt x="46" y="11"/>
                    </a:cubicBezTo>
                    <a:cubicBezTo>
                      <a:pt x="46" y="11"/>
                      <a:pt x="46" y="11"/>
                      <a:pt x="46" y="11"/>
                    </a:cubicBezTo>
                    <a:cubicBezTo>
                      <a:pt x="65" y="30"/>
                      <a:pt x="65" y="30"/>
                      <a:pt x="65" y="30"/>
                    </a:cubicBezTo>
                    <a:cubicBezTo>
                      <a:pt x="29" y="64"/>
                      <a:pt x="29" y="64"/>
                      <a:pt x="29" y="64"/>
                    </a:cubicBezTo>
                    <a:cubicBezTo>
                      <a:pt x="11" y="46"/>
                      <a:pt x="11" y="46"/>
                      <a:pt x="11"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138"/>
              <p:cNvSpPr>
                <a:spLocks/>
              </p:cNvSpPr>
              <p:nvPr/>
            </p:nvSpPr>
            <p:spPr bwMode="auto">
              <a:xfrm>
                <a:off x="8567738" y="5461000"/>
                <a:ext cx="63500" cy="34925"/>
              </a:xfrm>
              <a:custGeom>
                <a:avLst/>
                <a:gdLst>
                  <a:gd name="T0" fmla="*/ 0 w 40"/>
                  <a:gd name="T1" fmla="*/ 17 h 22"/>
                  <a:gd name="T2" fmla="*/ 17 w 40"/>
                  <a:gd name="T3" fmla="*/ 0 h 22"/>
                  <a:gd name="T4" fmla="*/ 40 w 40"/>
                  <a:gd name="T5" fmla="*/ 0 h 22"/>
                  <a:gd name="T6" fmla="*/ 40 w 40"/>
                  <a:gd name="T7" fmla="*/ 22 h 22"/>
                  <a:gd name="T8" fmla="*/ 0 w 40"/>
                  <a:gd name="T9" fmla="*/ 22 h 22"/>
                  <a:gd name="T10" fmla="*/ 0 w 40"/>
                  <a:gd name="T11" fmla="*/ 17 h 22"/>
                </a:gdLst>
                <a:ahLst/>
                <a:cxnLst>
                  <a:cxn ang="0">
                    <a:pos x="T0" y="T1"/>
                  </a:cxn>
                  <a:cxn ang="0">
                    <a:pos x="T2" y="T3"/>
                  </a:cxn>
                  <a:cxn ang="0">
                    <a:pos x="T4" y="T5"/>
                  </a:cxn>
                  <a:cxn ang="0">
                    <a:pos x="T6" y="T7"/>
                  </a:cxn>
                  <a:cxn ang="0">
                    <a:pos x="T8" y="T9"/>
                  </a:cxn>
                  <a:cxn ang="0">
                    <a:pos x="T10" y="T11"/>
                  </a:cxn>
                </a:cxnLst>
                <a:rect l="0" t="0" r="r" b="b"/>
                <a:pathLst>
                  <a:path w="40" h="22">
                    <a:moveTo>
                      <a:pt x="0" y="17"/>
                    </a:moveTo>
                    <a:lnTo>
                      <a:pt x="17" y="0"/>
                    </a:lnTo>
                    <a:lnTo>
                      <a:pt x="40" y="0"/>
                    </a:lnTo>
                    <a:lnTo>
                      <a:pt x="40"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Rectangle 139"/>
              <p:cNvSpPr>
                <a:spLocks noChangeArrowheads="1"/>
              </p:cNvSpPr>
              <p:nvPr/>
            </p:nvSpPr>
            <p:spPr bwMode="auto">
              <a:xfrm>
                <a:off x="859631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Rectangle 140"/>
              <p:cNvSpPr>
                <a:spLocks noChangeArrowheads="1"/>
              </p:cNvSpPr>
              <p:nvPr/>
            </p:nvSpPr>
            <p:spPr bwMode="auto">
              <a:xfrm>
                <a:off x="859631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Rectangle 141"/>
              <p:cNvSpPr>
                <a:spLocks noChangeArrowheads="1"/>
              </p:cNvSpPr>
              <p:nvPr/>
            </p:nvSpPr>
            <p:spPr bwMode="auto">
              <a:xfrm>
                <a:off x="8653463" y="5227638"/>
                <a:ext cx="36513" cy="236538"/>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Rectangle 142"/>
              <p:cNvSpPr>
                <a:spLocks noChangeArrowheads="1"/>
              </p:cNvSpPr>
              <p:nvPr/>
            </p:nvSpPr>
            <p:spPr bwMode="auto">
              <a:xfrm>
                <a:off x="8653463" y="5227638"/>
                <a:ext cx="365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143"/>
              <p:cNvSpPr>
                <a:spLocks/>
              </p:cNvSpPr>
              <p:nvPr/>
            </p:nvSpPr>
            <p:spPr bwMode="auto">
              <a:xfrm>
                <a:off x="8624888" y="5461000"/>
                <a:ext cx="65088" cy="34925"/>
              </a:xfrm>
              <a:custGeom>
                <a:avLst/>
                <a:gdLst>
                  <a:gd name="T0" fmla="*/ 0 w 41"/>
                  <a:gd name="T1" fmla="*/ 17 h 22"/>
                  <a:gd name="T2" fmla="*/ 18 w 41"/>
                  <a:gd name="T3" fmla="*/ 0 h 22"/>
                  <a:gd name="T4" fmla="*/ 41 w 41"/>
                  <a:gd name="T5" fmla="*/ 0 h 22"/>
                  <a:gd name="T6" fmla="*/ 41 w 41"/>
                  <a:gd name="T7" fmla="*/ 22 h 22"/>
                  <a:gd name="T8" fmla="*/ 0 w 41"/>
                  <a:gd name="T9" fmla="*/ 22 h 22"/>
                  <a:gd name="T10" fmla="*/ 0 w 41"/>
                  <a:gd name="T11" fmla="*/ 17 h 22"/>
                </a:gdLst>
                <a:ahLst/>
                <a:cxnLst>
                  <a:cxn ang="0">
                    <a:pos x="T0" y="T1"/>
                  </a:cxn>
                  <a:cxn ang="0">
                    <a:pos x="T2" y="T3"/>
                  </a:cxn>
                  <a:cxn ang="0">
                    <a:pos x="T4" y="T5"/>
                  </a:cxn>
                  <a:cxn ang="0">
                    <a:pos x="T6" y="T7"/>
                  </a:cxn>
                  <a:cxn ang="0">
                    <a:pos x="T8" y="T9"/>
                  </a:cxn>
                  <a:cxn ang="0">
                    <a:pos x="T10" y="T11"/>
                  </a:cxn>
                </a:cxnLst>
                <a:rect l="0" t="0" r="r" b="b"/>
                <a:pathLst>
                  <a:path w="41" h="22">
                    <a:moveTo>
                      <a:pt x="0" y="17"/>
                    </a:moveTo>
                    <a:lnTo>
                      <a:pt x="18" y="0"/>
                    </a:lnTo>
                    <a:lnTo>
                      <a:pt x="41" y="0"/>
                    </a:lnTo>
                    <a:lnTo>
                      <a:pt x="41" y="22"/>
                    </a:lnTo>
                    <a:lnTo>
                      <a:pt x="0" y="22"/>
                    </a:lnTo>
                    <a:lnTo>
                      <a:pt x="0" y="17"/>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6" name="Freeform 144"/>
              <p:cNvSpPr>
                <a:spLocks/>
              </p:cNvSpPr>
              <p:nvPr/>
            </p:nvSpPr>
            <p:spPr bwMode="auto">
              <a:xfrm>
                <a:off x="8561388" y="4943475"/>
                <a:ext cx="184150" cy="336550"/>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7" name="Freeform 145"/>
              <p:cNvSpPr>
                <a:spLocks/>
              </p:cNvSpPr>
              <p:nvPr/>
            </p:nvSpPr>
            <p:spPr bwMode="auto">
              <a:xfrm>
                <a:off x="8551863" y="4943475"/>
                <a:ext cx="184150" cy="336550"/>
              </a:xfrm>
              <a:custGeom>
                <a:avLst/>
                <a:gdLst>
                  <a:gd name="T0" fmla="*/ 0 w 247"/>
                  <a:gd name="T1" fmla="*/ 28 h 452"/>
                  <a:gd name="T2" fmla="*/ 0 w 247"/>
                  <a:gd name="T3" fmla="*/ 424 h 452"/>
                  <a:gd name="T4" fmla="*/ 29 w 247"/>
                  <a:gd name="T5" fmla="*/ 452 h 452"/>
                  <a:gd name="T6" fmla="*/ 218 w 247"/>
                  <a:gd name="T7" fmla="*/ 452 h 452"/>
                  <a:gd name="T8" fmla="*/ 247 w 247"/>
                  <a:gd name="T9" fmla="*/ 424 h 452"/>
                  <a:gd name="T10" fmla="*/ 247 w 247"/>
                  <a:gd name="T11" fmla="*/ 28 h 452"/>
                  <a:gd name="T12" fmla="*/ 218 w 247"/>
                  <a:gd name="T13" fmla="*/ 0 h 452"/>
                  <a:gd name="T14" fmla="*/ 29 w 247"/>
                  <a:gd name="T15" fmla="*/ 0 h 452"/>
                  <a:gd name="T16" fmla="*/ 0 w 247"/>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2">
                    <a:moveTo>
                      <a:pt x="0" y="28"/>
                    </a:moveTo>
                    <a:cubicBezTo>
                      <a:pt x="0" y="424"/>
                      <a:pt x="0" y="424"/>
                      <a:pt x="0" y="424"/>
                    </a:cubicBezTo>
                    <a:cubicBezTo>
                      <a:pt x="0" y="424"/>
                      <a:pt x="0" y="452"/>
                      <a:pt x="29" y="452"/>
                    </a:cubicBezTo>
                    <a:cubicBezTo>
                      <a:pt x="218" y="452"/>
                      <a:pt x="218" y="452"/>
                      <a:pt x="218" y="452"/>
                    </a:cubicBezTo>
                    <a:cubicBezTo>
                      <a:pt x="218" y="452"/>
                      <a:pt x="247" y="452"/>
                      <a:pt x="247" y="424"/>
                    </a:cubicBezTo>
                    <a:cubicBezTo>
                      <a:pt x="247" y="28"/>
                      <a:pt x="247" y="28"/>
                      <a:pt x="247" y="28"/>
                    </a:cubicBezTo>
                    <a:cubicBezTo>
                      <a:pt x="247" y="28"/>
                      <a:pt x="247" y="0"/>
                      <a:pt x="218" y="0"/>
                    </a:cubicBezTo>
                    <a:cubicBezTo>
                      <a:pt x="29" y="0"/>
                      <a:pt x="29" y="0"/>
                      <a:pt x="29" y="0"/>
                    </a:cubicBezTo>
                    <a:cubicBezTo>
                      <a:pt x="29" y="0"/>
                      <a:pt x="0" y="0"/>
                      <a:pt x="0"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8" name="Rectangle 146"/>
              <p:cNvSpPr>
                <a:spLocks noChangeArrowheads="1"/>
              </p:cNvSpPr>
              <p:nvPr/>
            </p:nvSpPr>
            <p:spPr bwMode="auto">
              <a:xfrm>
                <a:off x="8572501" y="4964113"/>
                <a:ext cx="141288" cy="252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9" name="Rectangle 147"/>
              <p:cNvSpPr>
                <a:spLocks noChangeArrowheads="1"/>
              </p:cNvSpPr>
              <p:nvPr/>
            </p:nvSpPr>
            <p:spPr bwMode="auto">
              <a:xfrm>
                <a:off x="8572501" y="4964113"/>
                <a:ext cx="14128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0" name="Rectangle 148"/>
              <p:cNvSpPr>
                <a:spLocks noChangeArrowheads="1"/>
              </p:cNvSpPr>
              <p:nvPr/>
            </p:nvSpPr>
            <p:spPr bwMode="auto">
              <a:xfrm>
                <a:off x="8807451" y="5264150"/>
                <a:ext cx="180975" cy="225425"/>
              </a:xfrm>
              <a:prstGeom prst="rect">
                <a:avLst/>
              </a:prstGeom>
              <a:solidFill>
                <a:srgbClr val="6625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1" name="Rectangle 149"/>
              <p:cNvSpPr>
                <a:spLocks noChangeArrowheads="1"/>
              </p:cNvSpPr>
              <p:nvPr/>
            </p:nvSpPr>
            <p:spPr bwMode="auto">
              <a:xfrm>
                <a:off x="8807451" y="5264150"/>
                <a:ext cx="1809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2" name="Rectangle 150"/>
              <p:cNvSpPr>
                <a:spLocks noChangeArrowheads="1"/>
              </p:cNvSpPr>
              <p:nvPr/>
            </p:nvSpPr>
            <p:spPr bwMode="auto">
              <a:xfrm>
                <a:off x="8842376" y="5337175"/>
                <a:ext cx="65088" cy="79375"/>
              </a:xfrm>
              <a:prstGeom prst="rect">
                <a:avLst/>
              </a:prstGeom>
              <a:solidFill>
                <a:srgbClr val="5C21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Rectangle 151"/>
              <p:cNvSpPr>
                <a:spLocks noChangeArrowheads="1"/>
              </p:cNvSpPr>
              <p:nvPr/>
            </p:nvSpPr>
            <p:spPr bwMode="auto">
              <a:xfrm>
                <a:off x="8842376" y="5337175"/>
                <a:ext cx="65088"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152"/>
              <p:cNvSpPr>
                <a:spLocks/>
              </p:cNvSpPr>
              <p:nvPr/>
            </p:nvSpPr>
            <p:spPr bwMode="auto">
              <a:xfrm>
                <a:off x="8807451" y="5011738"/>
                <a:ext cx="180975" cy="252413"/>
              </a:xfrm>
              <a:custGeom>
                <a:avLst/>
                <a:gdLst>
                  <a:gd name="T0" fmla="*/ 0 w 243"/>
                  <a:gd name="T1" fmla="*/ 24 h 338"/>
                  <a:gd name="T2" fmla="*/ 0 w 243"/>
                  <a:gd name="T3" fmla="*/ 313 h 338"/>
                  <a:gd name="T4" fmla="*/ 25 w 243"/>
                  <a:gd name="T5" fmla="*/ 338 h 338"/>
                  <a:gd name="T6" fmla="*/ 219 w 243"/>
                  <a:gd name="T7" fmla="*/ 338 h 338"/>
                  <a:gd name="T8" fmla="*/ 243 w 243"/>
                  <a:gd name="T9" fmla="*/ 313 h 338"/>
                  <a:gd name="T10" fmla="*/ 243 w 243"/>
                  <a:gd name="T11" fmla="*/ 24 h 338"/>
                  <a:gd name="T12" fmla="*/ 219 w 243"/>
                  <a:gd name="T13" fmla="*/ 0 h 338"/>
                  <a:gd name="T14" fmla="*/ 25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3"/>
                      <a:pt x="0" y="313"/>
                      <a:pt x="0" y="313"/>
                    </a:cubicBezTo>
                    <a:cubicBezTo>
                      <a:pt x="0" y="313"/>
                      <a:pt x="0" y="338"/>
                      <a:pt x="25" y="338"/>
                    </a:cubicBezTo>
                    <a:cubicBezTo>
                      <a:pt x="219" y="338"/>
                      <a:pt x="219" y="338"/>
                      <a:pt x="219" y="338"/>
                    </a:cubicBezTo>
                    <a:cubicBezTo>
                      <a:pt x="219" y="338"/>
                      <a:pt x="243" y="338"/>
                      <a:pt x="243" y="313"/>
                    </a:cubicBezTo>
                    <a:cubicBezTo>
                      <a:pt x="243" y="24"/>
                      <a:pt x="243" y="24"/>
                      <a:pt x="243" y="24"/>
                    </a:cubicBezTo>
                    <a:cubicBezTo>
                      <a:pt x="243" y="24"/>
                      <a:pt x="243" y="0"/>
                      <a:pt x="219" y="0"/>
                    </a:cubicBezTo>
                    <a:cubicBezTo>
                      <a:pt x="25" y="0"/>
                      <a:pt x="25" y="0"/>
                      <a:pt x="25" y="0"/>
                    </a:cubicBezTo>
                    <a:cubicBezTo>
                      <a:pt x="25" y="0"/>
                      <a:pt x="0" y="0"/>
                      <a:pt x="0" y="24"/>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5" name="Freeform 153"/>
              <p:cNvSpPr>
                <a:spLocks/>
              </p:cNvSpPr>
              <p:nvPr/>
            </p:nvSpPr>
            <p:spPr bwMode="auto">
              <a:xfrm>
                <a:off x="8824913" y="5022850"/>
                <a:ext cx="146050" cy="228600"/>
              </a:xfrm>
              <a:custGeom>
                <a:avLst/>
                <a:gdLst>
                  <a:gd name="T0" fmla="*/ 0 w 196"/>
                  <a:gd name="T1" fmla="*/ 22 h 307"/>
                  <a:gd name="T2" fmla="*/ 0 w 196"/>
                  <a:gd name="T3" fmla="*/ 285 h 307"/>
                  <a:gd name="T4" fmla="*/ 20 w 196"/>
                  <a:gd name="T5" fmla="*/ 307 h 307"/>
                  <a:gd name="T6" fmla="*/ 176 w 196"/>
                  <a:gd name="T7" fmla="*/ 307 h 307"/>
                  <a:gd name="T8" fmla="*/ 196 w 196"/>
                  <a:gd name="T9" fmla="*/ 285 h 307"/>
                  <a:gd name="T10" fmla="*/ 196 w 196"/>
                  <a:gd name="T11" fmla="*/ 22 h 307"/>
                  <a:gd name="T12" fmla="*/ 176 w 196"/>
                  <a:gd name="T13" fmla="*/ 0 h 307"/>
                  <a:gd name="T14" fmla="*/ 20 w 196"/>
                  <a:gd name="T15" fmla="*/ 0 h 307"/>
                  <a:gd name="T16" fmla="*/ 0 w 196"/>
                  <a:gd name="T17" fmla="*/ 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7">
                    <a:moveTo>
                      <a:pt x="0" y="22"/>
                    </a:moveTo>
                    <a:cubicBezTo>
                      <a:pt x="0" y="285"/>
                      <a:pt x="0" y="285"/>
                      <a:pt x="0" y="285"/>
                    </a:cubicBezTo>
                    <a:cubicBezTo>
                      <a:pt x="0" y="285"/>
                      <a:pt x="0" y="307"/>
                      <a:pt x="20" y="307"/>
                    </a:cubicBezTo>
                    <a:cubicBezTo>
                      <a:pt x="176" y="307"/>
                      <a:pt x="176" y="307"/>
                      <a:pt x="176" y="307"/>
                    </a:cubicBezTo>
                    <a:cubicBezTo>
                      <a:pt x="176" y="307"/>
                      <a:pt x="196" y="307"/>
                      <a:pt x="196" y="285"/>
                    </a:cubicBezTo>
                    <a:cubicBezTo>
                      <a:pt x="196" y="22"/>
                      <a:pt x="196" y="22"/>
                      <a:pt x="196" y="22"/>
                    </a:cubicBezTo>
                    <a:cubicBezTo>
                      <a:pt x="196" y="22"/>
                      <a:pt x="196" y="0"/>
                      <a:pt x="176" y="0"/>
                    </a:cubicBezTo>
                    <a:cubicBezTo>
                      <a:pt x="20" y="0"/>
                      <a:pt x="20" y="0"/>
                      <a:pt x="20" y="0"/>
                    </a:cubicBezTo>
                    <a:cubicBezTo>
                      <a:pt x="20" y="0"/>
                      <a:pt x="0" y="0"/>
                      <a:pt x="0" y="22"/>
                    </a:cubicBezTo>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154"/>
              <p:cNvSpPr>
                <a:spLocks/>
              </p:cNvSpPr>
              <p:nvPr/>
            </p:nvSpPr>
            <p:spPr bwMode="auto">
              <a:xfrm>
                <a:off x="8807451" y="5054600"/>
                <a:ext cx="180975" cy="209550"/>
              </a:xfrm>
              <a:custGeom>
                <a:avLst/>
                <a:gdLst>
                  <a:gd name="T0" fmla="*/ 243 w 243"/>
                  <a:gd name="T1" fmla="*/ 0 h 280"/>
                  <a:gd name="T2" fmla="*/ 219 w 243"/>
                  <a:gd name="T3" fmla="*/ 22 h 280"/>
                  <a:gd name="T4" fmla="*/ 219 w 243"/>
                  <a:gd name="T5" fmla="*/ 46 h 280"/>
                  <a:gd name="T6" fmla="*/ 242 w 243"/>
                  <a:gd name="T7" fmla="*/ 46 h 280"/>
                  <a:gd name="T8" fmla="*/ 242 w 243"/>
                  <a:gd name="T9" fmla="*/ 50 h 280"/>
                  <a:gd name="T10" fmla="*/ 219 w 243"/>
                  <a:gd name="T11" fmla="*/ 50 h 280"/>
                  <a:gd name="T12" fmla="*/ 219 w 243"/>
                  <a:gd name="T13" fmla="*/ 186 h 280"/>
                  <a:gd name="T14" fmla="*/ 242 w 243"/>
                  <a:gd name="T15" fmla="*/ 186 h 280"/>
                  <a:gd name="T16" fmla="*/ 242 w 243"/>
                  <a:gd name="T17" fmla="*/ 190 h 280"/>
                  <a:gd name="T18" fmla="*/ 219 w 243"/>
                  <a:gd name="T19" fmla="*/ 190 h 280"/>
                  <a:gd name="T20" fmla="*/ 219 w 243"/>
                  <a:gd name="T21" fmla="*/ 242 h 280"/>
                  <a:gd name="T22" fmla="*/ 199 w 243"/>
                  <a:gd name="T23" fmla="*/ 264 h 280"/>
                  <a:gd name="T24" fmla="*/ 43 w 243"/>
                  <a:gd name="T25" fmla="*/ 264 h 280"/>
                  <a:gd name="T26" fmla="*/ 23 w 243"/>
                  <a:gd name="T27" fmla="*/ 242 h 280"/>
                  <a:gd name="T28" fmla="*/ 23 w 243"/>
                  <a:gd name="T29" fmla="*/ 196 h 280"/>
                  <a:gd name="T30" fmla="*/ 0 w 243"/>
                  <a:gd name="T31" fmla="*/ 216 h 280"/>
                  <a:gd name="T32" fmla="*/ 0 w 243"/>
                  <a:gd name="T33" fmla="*/ 255 h 280"/>
                  <a:gd name="T34" fmla="*/ 25 w 243"/>
                  <a:gd name="T35" fmla="*/ 280 h 280"/>
                  <a:gd name="T36" fmla="*/ 219 w 243"/>
                  <a:gd name="T37" fmla="*/ 280 h 280"/>
                  <a:gd name="T38" fmla="*/ 243 w 243"/>
                  <a:gd name="T39" fmla="*/ 255 h 280"/>
                  <a:gd name="T40" fmla="*/ 243 w 243"/>
                  <a:gd name="T4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80">
                    <a:moveTo>
                      <a:pt x="243" y="0"/>
                    </a:moveTo>
                    <a:cubicBezTo>
                      <a:pt x="219" y="22"/>
                      <a:pt x="219" y="22"/>
                      <a:pt x="219" y="22"/>
                    </a:cubicBezTo>
                    <a:cubicBezTo>
                      <a:pt x="219" y="46"/>
                      <a:pt x="219" y="46"/>
                      <a:pt x="219" y="46"/>
                    </a:cubicBezTo>
                    <a:cubicBezTo>
                      <a:pt x="242" y="46"/>
                      <a:pt x="242" y="46"/>
                      <a:pt x="242" y="46"/>
                    </a:cubicBezTo>
                    <a:cubicBezTo>
                      <a:pt x="242" y="50"/>
                      <a:pt x="242" y="50"/>
                      <a:pt x="242" y="50"/>
                    </a:cubicBezTo>
                    <a:cubicBezTo>
                      <a:pt x="219" y="50"/>
                      <a:pt x="219" y="50"/>
                      <a:pt x="219" y="50"/>
                    </a:cubicBezTo>
                    <a:cubicBezTo>
                      <a:pt x="219" y="186"/>
                      <a:pt x="219" y="186"/>
                      <a:pt x="219" y="186"/>
                    </a:cubicBezTo>
                    <a:cubicBezTo>
                      <a:pt x="242" y="186"/>
                      <a:pt x="242" y="186"/>
                      <a:pt x="242" y="186"/>
                    </a:cubicBezTo>
                    <a:cubicBezTo>
                      <a:pt x="242" y="190"/>
                      <a:pt x="242" y="190"/>
                      <a:pt x="242" y="190"/>
                    </a:cubicBezTo>
                    <a:cubicBezTo>
                      <a:pt x="219" y="190"/>
                      <a:pt x="219" y="190"/>
                      <a:pt x="219" y="190"/>
                    </a:cubicBezTo>
                    <a:cubicBezTo>
                      <a:pt x="219" y="242"/>
                      <a:pt x="219" y="242"/>
                      <a:pt x="219" y="242"/>
                    </a:cubicBezTo>
                    <a:cubicBezTo>
                      <a:pt x="219" y="264"/>
                      <a:pt x="199" y="264"/>
                      <a:pt x="199" y="264"/>
                    </a:cubicBezTo>
                    <a:cubicBezTo>
                      <a:pt x="43" y="264"/>
                      <a:pt x="43" y="264"/>
                      <a:pt x="43" y="264"/>
                    </a:cubicBezTo>
                    <a:cubicBezTo>
                      <a:pt x="23" y="264"/>
                      <a:pt x="23" y="242"/>
                      <a:pt x="23" y="242"/>
                    </a:cubicBezTo>
                    <a:cubicBezTo>
                      <a:pt x="23" y="196"/>
                      <a:pt x="23" y="196"/>
                      <a:pt x="23" y="196"/>
                    </a:cubicBezTo>
                    <a:cubicBezTo>
                      <a:pt x="0" y="216"/>
                      <a:pt x="0" y="216"/>
                      <a:pt x="0" y="216"/>
                    </a:cubicBezTo>
                    <a:cubicBezTo>
                      <a:pt x="0" y="255"/>
                      <a:pt x="0" y="255"/>
                      <a:pt x="0" y="255"/>
                    </a:cubicBezTo>
                    <a:cubicBezTo>
                      <a:pt x="0" y="255"/>
                      <a:pt x="0" y="280"/>
                      <a:pt x="25" y="280"/>
                    </a:cubicBezTo>
                    <a:cubicBezTo>
                      <a:pt x="219" y="280"/>
                      <a:pt x="219" y="280"/>
                      <a:pt x="219" y="280"/>
                    </a:cubicBezTo>
                    <a:cubicBezTo>
                      <a:pt x="219" y="280"/>
                      <a:pt x="243" y="280"/>
                      <a:pt x="243" y="255"/>
                    </a:cubicBezTo>
                    <a:cubicBezTo>
                      <a:pt x="243" y="0"/>
                      <a:pt x="243" y="0"/>
                      <a:pt x="243"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155"/>
              <p:cNvSpPr>
                <a:spLocks noEditPoints="1"/>
              </p:cNvSpPr>
              <p:nvPr/>
            </p:nvSpPr>
            <p:spPr bwMode="auto">
              <a:xfrm>
                <a:off x="8824913" y="5070475"/>
                <a:ext cx="146050" cy="180975"/>
              </a:xfrm>
              <a:custGeom>
                <a:avLst/>
                <a:gdLst>
                  <a:gd name="T0" fmla="*/ 196 w 196"/>
                  <a:gd name="T1" fmla="*/ 168 h 242"/>
                  <a:gd name="T2" fmla="*/ 7 w 196"/>
                  <a:gd name="T3" fmla="*/ 168 h 242"/>
                  <a:gd name="T4" fmla="*/ 0 w 196"/>
                  <a:gd name="T5" fmla="*/ 174 h 242"/>
                  <a:gd name="T6" fmla="*/ 0 w 196"/>
                  <a:gd name="T7" fmla="*/ 220 h 242"/>
                  <a:gd name="T8" fmla="*/ 20 w 196"/>
                  <a:gd name="T9" fmla="*/ 242 h 242"/>
                  <a:gd name="T10" fmla="*/ 176 w 196"/>
                  <a:gd name="T11" fmla="*/ 242 h 242"/>
                  <a:gd name="T12" fmla="*/ 196 w 196"/>
                  <a:gd name="T13" fmla="*/ 220 h 242"/>
                  <a:gd name="T14" fmla="*/ 196 w 196"/>
                  <a:gd name="T15" fmla="*/ 168 h 242"/>
                  <a:gd name="T16" fmla="*/ 196 w 196"/>
                  <a:gd name="T17" fmla="*/ 28 h 242"/>
                  <a:gd name="T18" fmla="*/ 164 w 196"/>
                  <a:gd name="T19" fmla="*/ 28 h 242"/>
                  <a:gd name="T20" fmla="*/ 11 w 196"/>
                  <a:gd name="T21" fmla="*/ 164 h 242"/>
                  <a:gd name="T22" fmla="*/ 196 w 196"/>
                  <a:gd name="T23" fmla="*/ 164 h 242"/>
                  <a:gd name="T24" fmla="*/ 196 w 196"/>
                  <a:gd name="T25" fmla="*/ 28 h 242"/>
                  <a:gd name="T26" fmla="*/ 196 w 196"/>
                  <a:gd name="T27" fmla="*/ 0 h 242"/>
                  <a:gd name="T28" fmla="*/ 168 w 196"/>
                  <a:gd name="T29" fmla="*/ 24 h 242"/>
                  <a:gd name="T30" fmla="*/ 196 w 196"/>
                  <a:gd name="T31" fmla="*/ 24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8"/>
                    </a:moveTo>
                    <a:cubicBezTo>
                      <a:pt x="7" y="168"/>
                      <a:pt x="7" y="168"/>
                      <a:pt x="7" y="168"/>
                    </a:cubicBezTo>
                    <a:cubicBezTo>
                      <a:pt x="0" y="174"/>
                      <a:pt x="0" y="174"/>
                      <a:pt x="0" y="174"/>
                    </a:cubicBezTo>
                    <a:cubicBezTo>
                      <a:pt x="0" y="220"/>
                      <a:pt x="0" y="220"/>
                      <a:pt x="0" y="220"/>
                    </a:cubicBezTo>
                    <a:cubicBezTo>
                      <a:pt x="0" y="220"/>
                      <a:pt x="0" y="242"/>
                      <a:pt x="20" y="242"/>
                    </a:cubicBezTo>
                    <a:cubicBezTo>
                      <a:pt x="176" y="242"/>
                      <a:pt x="176" y="242"/>
                      <a:pt x="176" y="242"/>
                    </a:cubicBezTo>
                    <a:cubicBezTo>
                      <a:pt x="176" y="242"/>
                      <a:pt x="196" y="242"/>
                      <a:pt x="196" y="220"/>
                    </a:cubicBezTo>
                    <a:cubicBezTo>
                      <a:pt x="196" y="168"/>
                      <a:pt x="196" y="168"/>
                      <a:pt x="196" y="168"/>
                    </a:cubicBezTo>
                    <a:moveTo>
                      <a:pt x="196" y="28"/>
                    </a:moveTo>
                    <a:cubicBezTo>
                      <a:pt x="164" y="28"/>
                      <a:pt x="164" y="28"/>
                      <a:pt x="164" y="28"/>
                    </a:cubicBezTo>
                    <a:cubicBezTo>
                      <a:pt x="11" y="164"/>
                      <a:pt x="11" y="164"/>
                      <a:pt x="11" y="164"/>
                    </a:cubicBezTo>
                    <a:cubicBezTo>
                      <a:pt x="196" y="164"/>
                      <a:pt x="196" y="164"/>
                      <a:pt x="196" y="164"/>
                    </a:cubicBezTo>
                    <a:cubicBezTo>
                      <a:pt x="196" y="28"/>
                      <a:pt x="196" y="28"/>
                      <a:pt x="196" y="28"/>
                    </a:cubicBezTo>
                    <a:moveTo>
                      <a:pt x="196" y="0"/>
                    </a:moveTo>
                    <a:cubicBezTo>
                      <a:pt x="168" y="24"/>
                      <a:pt x="168" y="24"/>
                      <a:pt x="168" y="24"/>
                    </a:cubicBezTo>
                    <a:cubicBezTo>
                      <a:pt x="196" y="24"/>
                      <a:pt x="196" y="24"/>
                      <a:pt x="196" y="24"/>
                    </a:cubicBezTo>
                    <a:cubicBezTo>
                      <a:pt x="196" y="0"/>
                      <a:pt x="196" y="0"/>
                      <a:pt x="196"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156"/>
              <p:cNvSpPr>
                <a:spLocks/>
              </p:cNvSpPr>
              <p:nvPr/>
            </p:nvSpPr>
            <p:spPr bwMode="auto">
              <a:xfrm>
                <a:off x="8147051" y="5111750"/>
                <a:ext cx="85725" cy="111125"/>
              </a:xfrm>
              <a:custGeom>
                <a:avLst/>
                <a:gdLst>
                  <a:gd name="T0" fmla="*/ 114 w 114"/>
                  <a:gd name="T1" fmla="*/ 11 h 148"/>
                  <a:gd name="T2" fmla="*/ 114 w 114"/>
                  <a:gd name="T3" fmla="*/ 137 h 148"/>
                  <a:gd name="T4" fmla="*/ 103 w 114"/>
                  <a:gd name="T5" fmla="*/ 148 h 148"/>
                  <a:gd name="T6" fmla="*/ 11 w 114"/>
                  <a:gd name="T7" fmla="*/ 148 h 148"/>
                  <a:gd name="T8" fmla="*/ 0 w 114"/>
                  <a:gd name="T9" fmla="*/ 137 h 148"/>
                  <a:gd name="T10" fmla="*/ 0 w 114"/>
                  <a:gd name="T11" fmla="*/ 11 h 148"/>
                  <a:gd name="T12" fmla="*/ 11 w 114"/>
                  <a:gd name="T13" fmla="*/ 0 h 148"/>
                  <a:gd name="T14" fmla="*/ 103 w 114"/>
                  <a:gd name="T15" fmla="*/ 0 h 148"/>
                  <a:gd name="T16" fmla="*/ 114 w 114"/>
                  <a:gd name="T17" fmla="*/ 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8">
                    <a:moveTo>
                      <a:pt x="114" y="11"/>
                    </a:moveTo>
                    <a:cubicBezTo>
                      <a:pt x="114" y="137"/>
                      <a:pt x="114" y="137"/>
                      <a:pt x="114" y="137"/>
                    </a:cubicBezTo>
                    <a:cubicBezTo>
                      <a:pt x="114" y="137"/>
                      <a:pt x="114" y="148"/>
                      <a:pt x="103" y="148"/>
                    </a:cubicBezTo>
                    <a:cubicBezTo>
                      <a:pt x="11" y="148"/>
                      <a:pt x="11" y="148"/>
                      <a:pt x="11" y="148"/>
                    </a:cubicBezTo>
                    <a:cubicBezTo>
                      <a:pt x="11" y="148"/>
                      <a:pt x="0" y="148"/>
                      <a:pt x="0" y="137"/>
                    </a:cubicBezTo>
                    <a:cubicBezTo>
                      <a:pt x="0" y="11"/>
                      <a:pt x="0" y="11"/>
                      <a:pt x="0" y="11"/>
                    </a:cubicBezTo>
                    <a:cubicBezTo>
                      <a:pt x="0" y="11"/>
                      <a:pt x="0" y="0"/>
                      <a:pt x="11" y="0"/>
                    </a:cubicBezTo>
                    <a:cubicBezTo>
                      <a:pt x="103" y="0"/>
                      <a:pt x="103" y="0"/>
                      <a:pt x="103" y="0"/>
                    </a:cubicBezTo>
                    <a:cubicBezTo>
                      <a:pt x="103" y="0"/>
                      <a:pt x="114" y="0"/>
                      <a:pt x="114" y="11"/>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157"/>
              <p:cNvSpPr>
                <a:spLocks/>
              </p:cNvSpPr>
              <p:nvPr/>
            </p:nvSpPr>
            <p:spPr bwMode="auto">
              <a:xfrm>
                <a:off x="8156576" y="5118100"/>
                <a:ext cx="66675" cy="17463"/>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15D7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158"/>
              <p:cNvSpPr>
                <a:spLocks/>
              </p:cNvSpPr>
              <p:nvPr/>
            </p:nvSpPr>
            <p:spPr bwMode="auto">
              <a:xfrm>
                <a:off x="8115301" y="5130800"/>
                <a:ext cx="34925" cy="73025"/>
              </a:xfrm>
              <a:custGeom>
                <a:avLst/>
                <a:gdLst>
                  <a:gd name="T0" fmla="*/ 24 w 48"/>
                  <a:gd name="T1" fmla="*/ 49 h 97"/>
                  <a:gd name="T2" fmla="*/ 48 w 48"/>
                  <a:gd name="T3" fmla="*/ 25 h 97"/>
                  <a:gd name="T4" fmla="*/ 48 w 48"/>
                  <a:gd name="T5" fmla="*/ 0 h 97"/>
                  <a:gd name="T6" fmla="*/ 0 w 48"/>
                  <a:gd name="T7" fmla="*/ 49 h 97"/>
                  <a:gd name="T8" fmla="*/ 48 w 48"/>
                  <a:gd name="T9" fmla="*/ 97 h 97"/>
                  <a:gd name="T10" fmla="*/ 48 w 48"/>
                  <a:gd name="T11" fmla="*/ 73 h 97"/>
                  <a:gd name="T12" fmla="*/ 24 w 48"/>
                  <a:gd name="T13" fmla="*/ 49 h 97"/>
                </a:gdLst>
                <a:ahLst/>
                <a:cxnLst>
                  <a:cxn ang="0">
                    <a:pos x="T0" y="T1"/>
                  </a:cxn>
                  <a:cxn ang="0">
                    <a:pos x="T2" y="T3"/>
                  </a:cxn>
                  <a:cxn ang="0">
                    <a:pos x="T4" y="T5"/>
                  </a:cxn>
                  <a:cxn ang="0">
                    <a:pos x="T6" y="T7"/>
                  </a:cxn>
                  <a:cxn ang="0">
                    <a:pos x="T8" y="T9"/>
                  </a:cxn>
                  <a:cxn ang="0">
                    <a:pos x="T10" y="T11"/>
                  </a:cxn>
                  <a:cxn ang="0">
                    <a:pos x="T12" y="T13"/>
                  </a:cxn>
                </a:cxnLst>
                <a:rect l="0" t="0" r="r" b="b"/>
                <a:pathLst>
                  <a:path w="48" h="97">
                    <a:moveTo>
                      <a:pt x="24" y="49"/>
                    </a:moveTo>
                    <a:cubicBezTo>
                      <a:pt x="24" y="35"/>
                      <a:pt x="35" y="25"/>
                      <a:pt x="48" y="25"/>
                    </a:cubicBezTo>
                    <a:cubicBezTo>
                      <a:pt x="48" y="0"/>
                      <a:pt x="48" y="0"/>
                      <a:pt x="48" y="0"/>
                    </a:cubicBezTo>
                    <a:cubicBezTo>
                      <a:pt x="22" y="0"/>
                      <a:pt x="0" y="22"/>
                      <a:pt x="0" y="49"/>
                    </a:cubicBezTo>
                    <a:cubicBezTo>
                      <a:pt x="0" y="75"/>
                      <a:pt x="22" y="97"/>
                      <a:pt x="48" y="97"/>
                    </a:cubicBezTo>
                    <a:cubicBezTo>
                      <a:pt x="48" y="73"/>
                      <a:pt x="48" y="73"/>
                      <a:pt x="48" y="73"/>
                    </a:cubicBezTo>
                    <a:cubicBezTo>
                      <a:pt x="35" y="73"/>
                      <a:pt x="24" y="62"/>
                      <a:pt x="24" y="49"/>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159"/>
              <p:cNvSpPr>
                <a:spLocks/>
              </p:cNvSpPr>
              <p:nvPr/>
            </p:nvSpPr>
            <p:spPr bwMode="auto">
              <a:xfrm>
                <a:off x="8147051" y="5138738"/>
                <a:ext cx="85725" cy="84138"/>
              </a:xfrm>
              <a:custGeom>
                <a:avLst/>
                <a:gdLst>
                  <a:gd name="T0" fmla="*/ 5 w 114"/>
                  <a:gd name="T1" fmla="*/ 0 h 113"/>
                  <a:gd name="T2" fmla="*/ 5 w 114"/>
                  <a:gd name="T3" fmla="*/ 16 h 113"/>
                  <a:gd name="T4" fmla="*/ 0 w 114"/>
                  <a:gd name="T5" fmla="*/ 16 h 113"/>
                  <a:gd name="T6" fmla="*/ 0 w 114"/>
                  <a:gd name="T7" fmla="*/ 63 h 113"/>
                  <a:gd name="T8" fmla="*/ 5 w 114"/>
                  <a:gd name="T9" fmla="*/ 64 h 113"/>
                  <a:gd name="T10" fmla="*/ 5 w 114"/>
                  <a:gd name="T11" fmla="*/ 88 h 113"/>
                  <a:gd name="T12" fmla="*/ 0 w 114"/>
                  <a:gd name="T13" fmla="*/ 88 h 113"/>
                  <a:gd name="T14" fmla="*/ 0 w 114"/>
                  <a:gd name="T15" fmla="*/ 102 h 113"/>
                  <a:gd name="T16" fmla="*/ 11 w 114"/>
                  <a:gd name="T17" fmla="*/ 113 h 113"/>
                  <a:gd name="T18" fmla="*/ 103 w 114"/>
                  <a:gd name="T19" fmla="*/ 113 h 113"/>
                  <a:gd name="T20" fmla="*/ 114 w 114"/>
                  <a:gd name="T21" fmla="*/ 102 h 113"/>
                  <a:gd name="T22" fmla="*/ 114 w 114"/>
                  <a:gd name="T23" fmla="*/ 75 h 113"/>
                  <a:gd name="T24" fmla="*/ 5 w 114"/>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3">
                    <a:moveTo>
                      <a:pt x="5" y="0"/>
                    </a:moveTo>
                    <a:cubicBezTo>
                      <a:pt x="5" y="16"/>
                      <a:pt x="5" y="16"/>
                      <a:pt x="5" y="16"/>
                    </a:cubicBezTo>
                    <a:cubicBezTo>
                      <a:pt x="3" y="16"/>
                      <a:pt x="2" y="16"/>
                      <a:pt x="0" y="16"/>
                    </a:cubicBezTo>
                    <a:cubicBezTo>
                      <a:pt x="0" y="63"/>
                      <a:pt x="0" y="63"/>
                      <a:pt x="0" y="63"/>
                    </a:cubicBezTo>
                    <a:cubicBezTo>
                      <a:pt x="2" y="64"/>
                      <a:pt x="3" y="64"/>
                      <a:pt x="5" y="64"/>
                    </a:cubicBezTo>
                    <a:cubicBezTo>
                      <a:pt x="5" y="88"/>
                      <a:pt x="5" y="88"/>
                      <a:pt x="5" y="88"/>
                    </a:cubicBezTo>
                    <a:cubicBezTo>
                      <a:pt x="3" y="88"/>
                      <a:pt x="2" y="88"/>
                      <a:pt x="0" y="88"/>
                    </a:cubicBezTo>
                    <a:cubicBezTo>
                      <a:pt x="0" y="102"/>
                      <a:pt x="0" y="102"/>
                      <a:pt x="0" y="102"/>
                    </a:cubicBezTo>
                    <a:cubicBezTo>
                      <a:pt x="0" y="113"/>
                      <a:pt x="11" y="113"/>
                      <a:pt x="11" y="113"/>
                    </a:cubicBezTo>
                    <a:cubicBezTo>
                      <a:pt x="103" y="113"/>
                      <a:pt x="103" y="113"/>
                      <a:pt x="103" y="113"/>
                    </a:cubicBezTo>
                    <a:cubicBezTo>
                      <a:pt x="114" y="113"/>
                      <a:pt x="114" y="102"/>
                      <a:pt x="114" y="102"/>
                    </a:cubicBezTo>
                    <a:cubicBezTo>
                      <a:pt x="114" y="75"/>
                      <a:pt x="114" y="75"/>
                      <a:pt x="114" y="75"/>
                    </a:cubicBezTo>
                    <a:cubicBezTo>
                      <a:pt x="5" y="0"/>
                      <a:pt x="5" y="0"/>
                      <a:pt x="5"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160"/>
              <p:cNvSpPr>
                <a:spLocks noEditPoints="1"/>
              </p:cNvSpPr>
              <p:nvPr/>
            </p:nvSpPr>
            <p:spPr bwMode="auto">
              <a:xfrm>
                <a:off x="8147051" y="5135563"/>
                <a:ext cx="3175" cy="68263"/>
              </a:xfrm>
              <a:custGeom>
                <a:avLst/>
                <a:gdLst>
                  <a:gd name="T0" fmla="*/ 0 w 5"/>
                  <a:gd name="T1" fmla="*/ 67 h 92"/>
                  <a:gd name="T2" fmla="*/ 0 w 5"/>
                  <a:gd name="T3" fmla="*/ 92 h 92"/>
                  <a:gd name="T4" fmla="*/ 5 w 5"/>
                  <a:gd name="T5" fmla="*/ 92 h 92"/>
                  <a:gd name="T6" fmla="*/ 5 w 5"/>
                  <a:gd name="T7" fmla="*/ 68 h 92"/>
                  <a:gd name="T8" fmla="*/ 0 w 5"/>
                  <a:gd name="T9" fmla="*/ 67 h 92"/>
                  <a:gd name="T10" fmla="*/ 0 w 5"/>
                  <a:gd name="T11" fmla="*/ 0 h 92"/>
                  <a:gd name="T12" fmla="*/ 0 w 5"/>
                  <a:gd name="T13" fmla="*/ 20 h 92"/>
                  <a:gd name="T14" fmla="*/ 5 w 5"/>
                  <a:gd name="T15" fmla="*/ 20 h 92"/>
                  <a:gd name="T16" fmla="*/ 5 w 5"/>
                  <a:gd name="T17" fmla="*/ 4 h 92"/>
                  <a:gd name="T18" fmla="*/ 0 w 5"/>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2">
                    <a:moveTo>
                      <a:pt x="0" y="67"/>
                    </a:moveTo>
                    <a:cubicBezTo>
                      <a:pt x="0" y="92"/>
                      <a:pt x="0" y="92"/>
                      <a:pt x="0" y="92"/>
                    </a:cubicBezTo>
                    <a:cubicBezTo>
                      <a:pt x="2" y="92"/>
                      <a:pt x="3" y="92"/>
                      <a:pt x="5" y="92"/>
                    </a:cubicBezTo>
                    <a:cubicBezTo>
                      <a:pt x="5" y="68"/>
                      <a:pt x="5" y="68"/>
                      <a:pt x="5" y="68"/>
                    </a:cubicBezTo>
                    <a:cubicBezTo>
                      <a:pt x="3" y="68"/>
                      <a:pt x="2" y="68"/>
                      <a:pt x="0" y="67"/>
                    </a:cubicBezTo>
                    <a:moveTo>
                      <a:pt x="0" y="0"/>
                    </a:moveTo>
                    <a:cubicBezTo>
                      <a:pt x="0" y="20"/>
                      <a:pt x="0" y="20"/>
                      <a:pt x="0" y="20"/>
                    </a:cubicBezTo>
                    <a:cubicBezTo>
                      <a:pt x="2" y="20"/>
                      <a:pt x="3" y="20"/>
                      <a:pt x="5" y="20"/>
                    </a:cubicBezTo>
                    <a:cubicBezTo>
                      <a:pt x="5" y="4"/>
                      <a:pt x="5" y="4"/>
                      <a:pt x="5" y="4"/>
                    </a:cubicBezTo>
                    <a:cubicBezTo>
                      <a:pt x="0" y="0"/>
                      <a:pt x="0" y="0"/>
                      <a:pt x="0" y="0"/>
                    </a:cubicBezTo>
                  </a:path>
                </a:pathLst>
              </a:custGeom>
              <a:solidFill>
                <a:srgbClr val="5C21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161"/>
              <p:cNvSpPr>
                <a:spLocks/>
              </p:cNvSpPr>
              <p:nvPr/>
            </p:nvSpPr>
            <p:spPr bwMode="auto">
              <a:xfrm>
                <a:off x="7980363" y="5167313"/>
                <a:ext cx="139700" cy="68263"/>
              </a:xfrm>
              <a:custGeom>
                <a:avLst/>
                <a:gdLst>
                  <a:gd name="T0" fmla="*/ 80 w 187"/>
                  <a:gd name="T1" fmla="*/ 91 h 91"/>
                  <a:gd name="T2" fmla="*/ 66 w 187"/>
                  <a:gd name="T3" fmla="*/ 89 h 91"/>
                  <a:gd name="T4" fmla="*/ 0 w 187"/>
                  <a:gd name="T5" fmla="*/ 38 h 91"/>
                  <a:gd name="T6" fmla="*/ 21 w 187"/>
                  <a:gd name="T7" fmla="*/ 28 h 91"/>
                  <a:gd name="T8" fmla="*/ 43 w 187"/>
                  <a:gd name="T9" fmla="*/ 18 h 91"/>
                  <a:gd name="T10" fmla="*/ 74 w 187"/>
                  <a:gd name="T11" fmla="*/ 42 h 91"/>
                  <a:gd name="T12" fmla="*/ 153 w 187"/>
                  <a:gd name="T13" fmla="*/ 0 h 91"/>
                  <a:gd name="T14" fmla="*/ 187 w 187"/>
                  <a:gd name="T15" fmla="*/ 34 h 91"/>
                  <a:gd name="T16" fmla="*/ 80 w 187"/>
                  <a:gd name="T1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1">
                    <a:moveTo>
                      <a:pt x="80" y="91"/>
                    </a:moveTo>
                    <a:cubicBezTo>
                      <a:pt x="75" y="91"/>
                      <a:pt x="71" y="90"/>
                      <a:pt x="66" y="89"/>
                    </a:cubicBezTo>
                    <a:cubicBezTo>
                      <a:pt x="21" y="82"/>
                      <a:pt x="0" y="40"/>
                      <a:pt x="0" y="38"/>
                    </a:cubicBezTo>
                    <a:cubicBezTo>
                      <a:pt x="21" y="28"/>
                      <a:pt x="21" y="28"/>
                      <a:pt x="21" y="28"/>
                    </a:cubicBezTo>
                    <a:cubicBezTo>
                      <a:pt x="43" y="18"/>
                      <a:pt x="43" y="18"/>
                      <a:pt x="43" y="18"/>
                    </a:cubicBezTo>
                    <a:cubicBezTo>
                      <a:pt x="43" y="18"/>
                      <a:pt x="54" y="39"/>
                      <a:pt x="74" y="42"/>
                    </a:cubicBezTo>
                    <a:cubicBezTo>
                      <a:pt x="95" y="46"/>
                      <a:pt x="122" y="31"/>
                      <a:pt x="153" y="0"/>
                    </a:cubicBezTo>
                    <a:cubicBezTo>
                      <a:pt x="187" y="34"/>
                      <a:pt x="187" y="34"/>
                      <a:pt x="187" y="34"/>
                    </a:cubicBezTo>
                    <a:cubicBezTo>
                      <a:pt x="149" y="72"/>
                      <a:pt x="114" y="91"/>
                      <a:pt x="80" y="91"/>
                    </a:cubicBezTo>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162"/>
              <p:cNvSpPr>
                <a:spLocks/>
              </p:cNvSpPr>
              <p:nvPr/>
            </p:nvSpPr>
            <p:spPr bwMode="auto">
              <a:xfrm>
                <a:off x="8093076" y="5146675"/>
                <a:ext cx="47625" cy="47625"/>
              </a:xfrm>
              <a:custGeom>
                <a:avLst/>
                <a:gdLst>
                  <a:gd name="T0" fmla="*/ 54 w 64"/>
                  <a:gd name="T1" fmla="*/ 46 h 64"/>
                  <a:gd name="T2" fmla="*/ 54 w 64"/>
                  <a:gd name="T3" fmla="*/ 45 h 64"/>
                  <a:gd name="T4" fmla="*/ 54 w 64"/>
                  <a:gd name="T5" fmla="*/ 10 h 64"/>
                  <a:gd name="T6" fmla="*/ 19 w 64"/>
                  <a:gd name="T7" fmla="*/ 10 h 64"/>
                  <a:gd name="T8" fmla="*/ 18 w 64"/>
                  <a:gd name="T9" fmla="*/ 11 h 64"/>
                  <a:gd name="T10" fmla="*/ 18 w 64"/>
                  <a:gd name="T11" fmla="*/ 11 h 64"/>
                  <a:gd name="T12" fmla="*/ 0 w 64"/>
                  <a:gd name="T13" fmla="*/ 30 h 64"/>
                  <a:gd name="T14" fmla="*/ 36 w 64"/>
                  <a:gd name="T15" fmla="*/ 64 h 64"/>
                  <a:gd name="T16" fmla="*/ 54 w 64"/>
                  <a:gd name="T17" fmla="*/ 4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54" y="46"/>
                    </a:moveTo>
                    <a:cubicBezTo>
                      <a:pt x="54" y="45"/>
                      <a:pt x="54" y="45"/>
                      <a:pt x="54" y="45"/>
                    </a:cubicBezTo>
                    <a:cubicBezTo>
                      <a:pt x="64" y="35"/>
                      <a:pt x="64" y="19"/>
                      <a:pt x="54" y="10"/>
                    </a:cubicBezTo>
                    <a:cubicBezTo>
                      <a:pt x="44" y="0"/>
                      <a:pt x="29" y="0"/>
                      <a:pt x="19" y="10"/>
                    </a:cubicBezTo>
                    <a:cubicBezTo>
                      <a:pt x="18" y="11"/>
                      <a:pt x="18" y="11"/>
                      <a:pt x="18" y="11"/>
                    </a:cubicBezTo>
                    <a:cubicBezTo>
                      <a:pt x="18" y="11"/>
                      <a:pt x="18" y="11"/>
                      <a:pt x="18" y="11"/>
                    </a:cubicBezTo>
                    <a:cubicBezTo>
                      <a:pt x="0" y="30"/>
                      <a:pt x="0" y="30"/>
                      <a:pt x="0" y="30"/>
                    </a:cubicBezTo>
                    <a:cubicBezTo>
                      <a:pt x="36" y="64"/>
                      <a:pt x="36" y="64"/>
                      <a:pt x="36" y="64"/>
                    </a:cubicBezTo>
                    <a:cubicBezTo>
                      <a:pt x="54" y="46"/>
                      <a:pt x="54" y="46"/>
                      <a:pt x="54" y="46"/>
                    </a:cubicBezTo>
                    <a:close/>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163"/>
              <p:cNvSpPr>
                <a:spLocks/>
              </p:cNvSpPr>
              <p:nvPr/>
            </p:nvSpPr>
            <p:spPr bwMode="auto">
              <a:xfrm>
                <a:off x="7831138" y="5448300"/>
                <a:ext cx="85725" cy="47625"/>
              </a:xfrm>
              <a:custGeom>
                <a:avLst/>
                <a:gdLst>
                  <a:gd name="T0" fmla="*/ 54 w 54"/>
                  <a:gd name="T1" fmla="*/ 23 h 30"/>
                  <a:gd name="T2" fmla="*/ 31 w 54"/>
                  <a:gd name="T3" fmla="*/ 0 h 30"/>
                  <a:gd name="T4" fmla="*/ 0 w 54"/>
                  <a:gd name="T5" fmla="*/ 0 h 30"/>
                  <a:gd name="T6" fmla="*/ 0 w 54"/>
                  <a:gd name="T7" fmla="*/ 30 h 30"/>
                  <a:gd name="T8" fmla="*/ 54 w 54"/>
                  <a:gd name="T9" fmla="*/ 30 h 30"/>
                  <a:gd name="T10" fmla="*/ 54 w 54"/>
                  <a:gd name="T11" fmla="*/ 23 h 30"/>
                </a:gdLst>
                <a:ahLst/>
                <a:cxnLst>
                  <a:cxn ang="0">
                    <a:pos x="T0" y="T1"/>
                  </a:cxn>
                  <a:cxn ang="0">
                    <a:pos x="T2" y="T3"/>
                  </a:cxn>
                  <a:cxn ang="0">
                    <a:pos x="T4" y="T5"/>
                  </a:cxn>
                  <a:cxn ang="0">
                    <a:pos x="T6" y="T7"/>
                  </a:cxn>
                  <a:cxn ang="0">
                    <a:pos x="T8" y="T9"/>
                  </a:cxn>
                  <a:cxn ang="0">
                    <a:pos x="T10" y="T11"/>
                  </a:cxn>
                </a:cxnLst>
                <a:rect l="0" t="0" r="r" b="b"/>
                <a:pathLst>
                  <a:path w="54" h="30">
                    <a:moveTo>
                      <a:pt x="54" y="23"/>
                    </a:moveTo>
                    <a:lnTo>
                      <a:pt x="31" y="0"/>
                    </a:lnTo>
                    <a:lnTo>
                      <a:pt x="0" y="0"/>
                    </a:lnTo>
                    <a:lnTo>
                      <a:pt x="0" y="30"/>
                    </a:lnTo>
                    <a:lnTo>
                      <a:pt x="54" y="30"/>
                    </a:lnTo>
                    <a:lnTo>
                      <a:pt x="54"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Rectangle 164"/>
              <p:cNvSpPr>
                <a:spLocks noChangeArrowheads="1"/>
              </p:cNvSpPr>
              <p:nvPr/>
            </p:nvSpPr>
            <p:spPr bwMode="auto">
              <a:xfrm>
                <a:off x="7726363" y="5133975"/>
                <a:ext cx="49213" cy="317500"/>
              </a:xfrm>
              <a:prstGeom prst="rect">
                <a:avLst/>
              </a:prstGeom>
              <a:solidFill>
                <a:srgbClr val="0020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Rectangle 165"/>
              <p:cNvSpPr>
                <a:spLocks noChangeArrowheads="1"/>
              </p:cNvSpPr>
              <p:nvPr/>
            </p:nvSpPr>
            <p:spPr bwMode="auto">
              <a:xfrm>
                <a:off x="7726363" y="5133975"/>
                <a:ext cx="492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166"/>
              <p:cNvSpPr>
                <a:spLocks/>
              </p:cNvSpPr>
              <p:nvPr/>
            </p:nvSpPr>
            <p:spPr bwMode="auto">
              <a:xfrm>
                <a:off x="7726363" y="5448300"/>
                <a:ext cx="87313" cy="47625"/>
              </a:xfrm>
              <a:custGeom>
                <a:avLst/>
                <a:gdLst>
                  <a:gd name="T0" fmla="*/ 55 w 55"/>
                  <a:gd name="T1" fmla="*/ 23 h 30"/>
                  <a:gd name="T2" fmla="*/ 31 w 55"/>
                  <a:gd name="T3" fmla="*/ 0 h 30"/>
                  <a:gd name="T4" fmla="*/ 0 w 55"/>
                  <a:gd name="T5" fmla="*/ 0 h 30"/>
                  <a:gd name="T6" fmla="*/ 0 w 55"/>
                  <a:gd name="T7" fmla="*/ 30 h 30"/>
                  <a:gd name="T8" fmla="*/ 55 w 55"/>
                  <a:gd name="T9" fmla="*/ 30 h 30"/>
                  <a:gd name="T10" fmla="*/ 55 w 55"/>
                  <a:gd name="T11" fmla="*/ 23 h 30"/>
                </a:gdLst>
                <a:ahLst/>
                <a:cxnLst>
                  <a:cxn ang="0">
                    <a:pos x="T0" y="T1"/>
                  </a:cxn>
                  <a:cxn ang="0">
                    <a:pos x="T2" y="T3"/>
                  </a:cxn>
                  <a:cxn ang="0">
                    <a:pos x="T4" y="T5"/>
                  </a:cxn>
                  <a:cxn ang="0">
                    <a:pos x="T6" y="T7"/>
                  </a:cxn>
                  <a:cxn ang="0">
                    <a:pos x="T8" y="T9"/>
                  </a:cxn>
                  <a:cxn ang="0">
                    <a:pos x="T10" y="T11"/>
                  </a:cxn>
                </a:cxnLst>
                <a:rect l="0" t="0" r="r" b="b"/>
                <a:pathLst>
                  <a:path w="55" h="30">
                    <a:moveTo>
                      <a:pt x="55" y="23"/>
                    </a:moveTo>
                    <a:lnTo>
                      <a:pt x="31" y="0"/>
                    </a:lnTo>
                    <a:lnTo>
                      <a:pt x="0" y="0"/>
                    </a:lnTo>
                    <a:lnTo>
                      <a:pt x="0" y="30"/>
                    </a:lnTo>
                    <a:lnTo>
                      <a:pt x="55" y="30"/>
                    </a:lnTo>
                    <a:lnTo>
                      <a:pt x="55" y="23"/>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167"/>
              <p:cNvSpPr>
                <a:spLocks/>
              </p:cNvSpPr>
              <p:nvPr/>
            </p:nvSpPr>
            <p:spPr bwMode="auto">
              <a:xfrm>
                <a:off x="7578726" y="4943475"/>
                <a:ext cx="412750" cy="338138"/>
              </a:xfrm>
              <a:custGeom>
                <a:avLst/>
                <a:gdLst>
                  <a:gd name="T0" fmla="*/ 551 w 551"/>
                  <a:gd name="T1" fmla="*/ 28 h 452"/>
                  <a:gd name="T2" fmla="*/ 551 w 551"/>
                  <a:gd name="T3" fmla="*/ 424 h 452"/>
                  <a:gd name="T4" fmla="*/ 522 w 551"/>
                  <a:gd name="T5" fmla="*/ 452 h 452"/>
                  <a:gd name="T6" fmla="*/ 28 w 551"/>
                  <a:gd name="T7" fmla="*/ 452 h 452"/>
                  <a:gd name="T8" fmla="*/ 0 w 551"/>
                  <a:gd name="T9" fmla="*/ 424 h 452"/>
                  <a:gd name="T10" fmla="*/ 0 w 551"/>
                  <a:gd name="T11" fmla="*/ 28 h 452"/>
                  <a:gd name="T12" fmla="*/ 28 w 551"/>
                  <a:gd name="T13" fmla="*/ 0 h 452"/>
                  <a:gd name="T14" fmla="*/ 522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2" y="452"/>
                    </a:cubicBezTo>
                    <a:cubicBezTo>
                      <a:pt x="28" y="452"/>
                      <a:pt x="28" y="452"/>
                      <a:pt x="28" y="452"/>
                    </a:cubicBezTo>
                    <a:cubicBezTo>
                      <a:pt x="28" y="452"/>
                      <a:pt x="0" y="452"/>
                      <a:pt x="0" y="424"/>
                    </a:cubicBezTo>
                    <a:cubicBezTo>
                      <a:pt x="0" y="28"/>
                      <a:pt x="0" y="28"/>
                      <a:pt x="0" y="28"/>
                    </a:cubicBezTo>
                    <a:cubicBezTo>
                      <a:pt x="0" y="28"/>
                      <a:pt x="0" y="0"/>
                      <a:pt x="28" y="0"/>
                    </a:cubicBezTo>
                    <a:cubicBezTo>
                      <a:pt x="522" y="0"/>
                      <a:pt x="522" y="0"/>
                      <a:pt x="522" y="0"/>
                    </a:cubicBezTo>
                    <a:cubicBezTo>
                      <a:pt x="522" y="0"/>
                      <a:pt x="551" y="0"/>
                      <a:pt x="551" y="28"/>
                    </a:cubicBezTo>
                  </a:path>
                </a:pathLst>
              </a:custGeom>
              <a:solidFill>
                <a:srgbClr val="6625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168"/>
              <p:cNvSpPr>
                <a:spLocks/>
              </p:cNvSpPr>
              <p:nvPr/>
            </p:nvSpPr>
            <p:spPr bwMode="auto">
              <a:xfrm>
                <a:off x="7596188" y="4943475"/>
                <a:ext cx="422275" cy="338138"/>
              </a:xfrm>
              <a:custGeom>
                <a:avLst/>
                <a:gdLst>
                  <a:gd name="T0" fmla="*/ 566 w 566"/>
                  <a:gd name="T1" fmla="*/ 28 h 452"/>
                  <a:gd name="T2" fmla="*/ 566 w 566"/>
                  <a:gd name="T3" fmla="*/ 424 h 452"/>
                  <a:gd name="T4" fmla="*/ 538 w 566"/>
                  <a:gd name="T5" fmla="*/ 452 h 452"/>
                  <a:gd name="T6" fmla="*/ 29 w 566"/>
                  <a:gd name="T7" fmla="*/ 452 h 452"/>
                  <a:gd name="T8" fmla="*/ 0 w 566"/>
                  <a:gd name="T9" fmla="*/ 424 h 452"/>
                  <a:gd name="T10" fmla="*/ 0 w 566"/>
                  <a:gd name="T11" fmla="*/ 28 h 452"/>
                  <a:gd name="T12" fmla="*/ 29 w 566"/>
                  <a:gd name="T13" fmla="*/ 0 h 452"/>
                  <a:gd name="T14" fmla="*/ 538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8" y="452"/>
                    </a:cubicBezTo>
                    <a:cubicBezTo>
                      <a:pt x="29" y="452"/>
                      <a:pt x="29" y="452"/>
                      <a:pt x="29" y="452"/>
                    </a:cubicBezTo>
                    <a:cubicBezTo>
                      <a:pt x="29" y="452"/>
                      <a:pt x="0" y="452"/>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995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Rectangle 169"/>
              <p:cNvSpPr>
                <a:spLocks noChangeArrowheads="1"/>
              </p:cNvSpPr>
              <p:nvPr/>
            </p:nvSpPr>
            <p:spPr bwMode="auto">
              <a:xfrm>
                <a:off x="7618413" y="4964113"/>
                <a:ext cx="379413" cy="254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2" name="Rectangle 170"/>
              <p:cNvSpPr>
                <a:spLocks noChangeArrowheads="1"/>
              </p:cNvSpPr>
              <p:nvPr/>
            </p:nvSpPr>
            <p:spPr bwMode="auto">
              <a:xfrm>
                <a:off x="7618413" y="4964113"/>
                <a:ext cx="3794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Rectangle 171"/>
              <p:cNvSpPr>
                <a:spLocks noChangeArrowheads="1"/>
              </p:cNvSpPr>
              <p:nvPr/>
            </p:nvSpPr>
            <p:spPr bwMode="auto">
              <a:xfrm>
                <a:off x="8807451" y="5089525"/>
                <a:ext cx="17463" cy="1588"/>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Rectangle 172"/>
              <p:cNvSpPr>
                <a:spLocks noChangeArrowheads="1"/>
              </p:cNvSpPr>
              <p:nvPr/>
            </p:nvSpPr>
            <p:spPr bwMode="auto">
              <a:xfrm>
                <a:off x="8807451"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173"/>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174"/>
              <p:cNvSpPr>
                <a:spLocks/>
              </p:cNvSpPr>
              <p:nvPr/>
            </p:nvSpPr>
            <p:spPr bwMode="auto">
              <a:xfrm>
                <a:off x="8824913" y="5089525"/>
                <a:ext cx="125413" cy="1588"/>
              </a:xfrm>
              <a:custGeom>
                <a:avLst/>
                <a:gdLst>
                  <a:gd name="T0" fmla="*/ 79 w 79"/>
                  <a:gd name="T1" fmla="*/ 0 h 1"/>
                  <a:gd name="T2" fmla="*/ 0 w 79"/>
                  <a:gd name="T3" fmla="*/ 0 h 1"/>
                  <a:gd name="T4" fmla="*/ 0 w 79"/>
                  <a:gd name="T5" fmla="*/ 1 h 1"/>
                  <a:gd name="T6" fmla="*/ 77 w 79"/>
                  <a:gd name="T7" fmla="*/ 1 h 1"/>
                  <a:gd name="T8" fmla="*/ 79 w 79"/>
                  <a:gd name="T9" fmla="*/ 0 h 1"/>
                </a:gdLst>
                <a:ahLst/>
                <a:cxnLst>
                  <a:cxn ang="0">
                    <a:pos x="T0" y="T1"/>
                  </a:cxn>
                  <a:cxn ang="0">
                    <a:pos x="T2" y="T3"/>
                  </a:cxn>
                  <a:cxn ang="0">
                    <a:pos x="T4" y="T5"/>
                  </a:cxn>
                  <a:cxn ang="0">
                    <a:pos x="T6" y="T7"/>
                  </a:cxn>
                  <a:cxn ang="0">
                    <a:pos x="T8" y="T9"/>
                  </a:cxn>
                </a:cxnLst>
                <a:rect l="0" t="0" r="r" b="b"/>
                <a:pathLst>
                  <a:path w="79" h="1">
                    <a:moveTo>
                      <a:pt x="79" y="0"/>
                    </a:moveTo>
                    <a:lnTo>
                      <a:pt x="0" y="0"/>
                    </a:lnTo>
                    <a:lnTo>
                      <a:pt x="0" y="1"/>
                    </a:lnTo>
                    <a:lnTo>
                      <a:pt x="77" y="1"/>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Rectangle 175"/>
              <p:cNvSpPr>
                <a:spLocks noChangeArrowheads="1"/>
              </p:cNvSpPr>
              <p:nvPr/>
            </p:nvSpPr>
            <p:spPr bwMode="auto">
              <a:xfrm>
                <a:off x="8970963" y="5089525"/>
                <a:ext cx="17463" cy="1588"/>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8" name="Rectangle 176"/>
              <p:cNvSpPr>
                <a:spLocks noChangeArrowheads="1"/>
              </p:cNvSpPr>
              <p:nvPr/>
            </p:nvSpPr>
            <p:spPr bwMode="auto">
              <a:xfrm>
                <a:off x="8970963" y="5089525"/>
                <a:ext cx="1746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9" name="Freeform 177"/>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178"/>
              <p:cNvSpPr>
                <a:spLocks/>
              </p:cNvSpPr>
              <p:nvPr/>
            </p:nvSpPr>
            <p:spPr bwMode="auto">
              <a:xfrm>
                <a:off x="8947151" y="5089525"/>
                <a:ext cx="23813" cy="1588"/>
              </a:xfrm>
              <a:custGeom>
                <a:avLst/>
                <a:gdLst>
                  <a:gd name="T0" fmla="*/ 15 w 15"/>
                  <a:gd name="T1" fmla="*/ 0 h 1"/>
                  <a:gd name="T2" fmla="*/ 2 w 15"/>
                  <a:gd name="T3" fmla="*/ 0 h 1"/>
                  <a:gd name="T4" fmla="*/ 0 w 15"/>
                  <a:gd name="T5" fmla="*/ 1 h 1"/>
                  <a:gd name="T6" fmla="*/ 15 w 15"/>
                  <a:gd name="T7" fmla="*/ 1 h 1"/>
                  <a:gd name="T8" fmla="*/ 15 w 15"/>
                  <a:gd name="T9" fmla="*/ 0 h 1"/>
                </a:gdLst>
                <a:ahLst/>
                <a:cxnLst>
                  <a:cxn ang="0">
                    <a:pos x="T0" y="T1"/>
                  </a:cxn>
                  <a:cxn ang="0">
                    <a:pos x="T2" y="T3"/>
                  </a:cxn>
                  <a:cxn ang="0">
                    <a:pos x="T4" y="T5"/>
                  </a:cxn>
                  <a:cxn ang="0">
                    <a:pos x="T6" y="T7"/>
                  </a:cxn>
                  <a:cxn ang="0">
                    <a:pos x="T8" y="T9"/>
                  </a:cxn>
                </a:cxnLst>
                <a:rect l="0" t="0" r="r" b="b"/>
                <a:pathLst>
                  <a:path w="15" h="1">
                    <a:moveTo>
                      <a:pt x="15" y="0"/>
                    </a:moveTo>
                    <a:lnTo>
                      <a:pt x="2" y="0"/>
                    </a:lnTo>
                    <a:lnTo>
                      <a:pt x="0" y="1"/>
                    </a:lnTo>
                    <a:lnTo>
                      <a:pt x="15" y="1"/>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Rectangle 179"/>
              <p:cNvSpPr>
                <a:spLocks noChangeArrowheads="1"/>
              </p:cNvSpPr>
              <p:nvPr/>
            </p:nvSpPr>
            <p:spPr bwMode="auto">
              <a:xfrm>
                <a:off x="8807451" y="5192713"/>
                <a:ext cx="17463" cy="3175"/>
              </a:xfrm>
              <a:prstGeom prst="rect">
                <a:avLst/>
              </a:prstGeom>
              <a:solidFill>
                <a:srgbClr val="8245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Rectangle 180"/>
              <p:cNvSpPr>
                <a:spLocks noChangeArrowheads="1"/>
              </p:cNvSpPr>
              <p:nvPr/>
            </p:nvSpPr>
            <p:spPr bwMode="auto">
              <a:xfrm>
                <a:off x="8807451"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181"/>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close/>
                  </a:path>
                </a:pathLst>
              </a:custGeom>
              <a:solidFill>
                <a:srgbClr val="12B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182"/>
              <p:cNvSpPr>
                <a:spLocks/>
              </p:cNvSpPr>
              <p:nvPr/>
            </p:nvSpPr>
            <p:spPr bwMode="auto">
              <a:xfrm>
                <a:off x="8824913" y="5192713"/>
                <a:ext cx="7938" cy="3175"/>
              </a:xfrm>
              <a:custGeom>
                <a:avLst/>
                <a:gdLst>
                  <a:gd name="T0" fmla="*/ 5 w 5"/>
                  <a:gd name="T1" fmla="*/ 0 h 2"/>
                  <a:gd name="T2" fmla="*/ 0 w 5"/>
                  <a:gd name="T3" fmla="*/ 0 h 2"/>
                  <a:gd name="T4" fmla="*/ 0 w 5"/>
                  <a:gd name="T5" fmla="*/ 2 h 2"/>
                  <a:gd name="T6" fmla="*/ 3 w 5"/>
                  <a:gd name="T7" fmla="*/ 2 h 2"/>
                  <a:gd name="T8" fmla="*/ 5 w 5"/>
                  <a:gd name="T9" fmla="*/ 0 h 2"/>
                </a:gdLst>
                <a:ahLst/>
                <a:cxnLst>
                  <a:cxn ang="0">
                    <a:pos x="T0" y="T1"/>
                  </a:cxn>
                  <a:cxn ang="0">
                    <a:pos x="T2" y="T3"/>
                  </a:cxn>
                  <a:cxn ang="0">
                    <a:pos x="T4" y="T5"/>
                  </a:cxn>
                  <a:cxn ang="0">
                    <a:pos x="T6" y="T7"/>
                  </a:cxn>
                  <a:cxn ang="0">
                    <a:pos x="T8" y="T9"/>
                  </a:cxn>
                </a:cxnLst>
                <a:rect l="0" t="0" r="r" b="b"/>
                <a:pathLst>
                  <a:path w="5" h="2">
                    <a:moveTo>
                      <a:pt x="5" y="0"/>
                    </a:moveTo>
                    <a:lnTo>
                      <a:pt x="0" y="0"/>
                    </a:lnTo>
                    <a:lnTo>
                      <a:pt x="0" y="2"/>
                    </a:lnTo>
                    <a:lnTo>
                      <a:pt x="3" y="2"/>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Rectangle 183"/>
              <p:cNvSpPr>
                <a:spLocks noChangeArrowheads="1"/>
              </p:cNvSpPr>
              <p:nvPr/>
            </p:nvSpPr>
            <p:spPr bwMode="auto">
              <a:xfrm>
                <a:off x="8970963" y="5192713"/>
                <a:ext cx="17463" cy="3175"/>
              </a:xfrm>
              <a:prstGeom prst="rect">
                <a:avLst/>
              </a:prstGeom>
              <a:solidFill>
                <a:srgbClr val="7B4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Rectangle 184"/>
              <p:cNvSpPr>
                <a:spLocks noChangeArrowheads="1"/>
              </p:cNvSpPr>
              <p:nvPr/>
            </p:nvSpPr>
            <p:spPr bwMode="auto">
              <a:xfrm>
                <a:off x="8970963" y="5192713"/>
                <a:ext cx="17463"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185"/>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close/>
                  </a:path>
                </a:pathLst>
              </a:custGeom>
              <a:solidFill>
                <a:srgbClr val="11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8" name="Freeform 186"/>
              <p:cNvSpPr>
                <a:spLocks/>
              </p:cNvSpPr>
              <p:nvPr/>
            </p:nvSpPr>
            <p:spPr bwMode="auto">
              <a:xfrm>
                <a:off x="8829676" y="5192713"/>
                <a:ext cx="141288" cy="3175"/>
              </a:xfrm>
              <a:custGeom>
                <a:avLst/>
                <a:gdLst>
                  <a:gd name="T0" fmla="*/ 89 w 89"/>
                  <a:gd name="T1" fmla="*/ 0 h 2"/>
                  <a:gd name="T2" fmla="*/ 2 w 89"/>
                  <a:gd name="T3" fmla="*/ 0 h 2"/>
                  <a:gd name="T4" fmla="*/ 0 w 89"/>
                  <a:gd name="T5" fmla="*/ 2 h 2"/>
                  <a:gd name="T6" fmla="*/ 89 w 89"/>
                  <a:gd name="T7" fmla="*/ 2 h 2"/>
                  <a:gd name="T8" fmla="*/ 89 w 89"/>
                  <a:gd name="T9" fmla="*/ 0 h 2"/>
                </a:gdLst>
                <a:ahLst/>
                <a:cxnLst>
                  <a:cxn ang="0">
                    <a:pos x="T0" y="T1"/>
                  </a:cxn>
                  <a:cxn ang="0">
                    <a:pos x="T2" y="T3"/>
                  </a:cxn>
                  <a:cxn ang="0">
                    <a:pos x="T4" y="T5"/>
                  </a:cxn>
                  <a:cxn ang="0">
                    <a:pos x="T6" y="T7"/>
                  </a:cxn>
                  <a:cxn ang="0">
                    <a:pos x="T8" y="T9"/>
                  </a:cxn>
                </a:cxnLst>
                <a:rect l="0" t="0" r="r" b="b"/>
                <a:pathLst>
                  <a:path w="89" h="2">
                    <a:moveTo>
                      <a:pt x="89" y="0"/>
                    </a:moveTo>
                    <a:lnTo>
                      <a:pt x="2" y="0"/>
                    </a:lnTo>
                    <a:lnTo>
                      <a:pt x="0" y="2"/>
                    </a:lnTo>
                    <a:lnTo>
                      <a:pt x="89" y="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197"/>
              <p:cNvSpPr>
                <a:spLocks noEditPoints="1"/>
              </p:cNvSpPr>
              <p:nvPr/>
            </p:nvSpPr>
            <p:spPr bwMode="auto">
              <a:xfrm>
                <a:off x="7610476" y="5232400"/>
                <a:ext cx="407988" cy="50800"/>
              </a:xfrm>
              <a:custGeom>
                <a:avLst/>
                <a:gdLst>
                  <a:gd name="T0" fmla="*/ 154 w 547"/>
                  <a:gd name="T1" fmla="*/ 66 h 68"/>
                  <a:gd name="T2" fmla="*/ 0 w 547"/>
                  <a:gd name="T3" fmla="*/ 66 h 68"/>
                  <a:gd name="T4" fmla="*/ 10 w 547"/>
                  <a:gd name="T5" fmla="*/ 68 h 68"/>
                  <a:gd name="T6" fmla="*/ 154 w 547"/>
                  <a:gd name="T7" fmla="*/ 68 h 68"/>
                  <a:gd name="T8" fmla="*/ 154 w 547"/>
                  <a:gd name="T9" fmla="*/ 66 h 68"/>
                  <a:gd name="T10" fmla="*/ 295 w 547"/>
                  <a:gd name="T11" fmla="*/ 66 h 68"/>
                  <a:gd name="T12" fmla="*/ 220 w 547"/>
                  <a:gd name="T13" fmla="*/ 66 h 68"/>
                  <a:gd name="T14" fmla="*/ 220 w 547"/>
                  <a:gd name="T15" fmla="*/ 68 h 68"/>
                  <a:gd name="T16" fmla="*/ 295 w 547"/>
                  <a:gd name="T17" fmla="*/ 68 h 68"/>
                  <a:gd name="T18" fmla="*/ 295 w 547"/>
                  <a:gd name="T19" fmla="*/ 66 h 68"/>
                  <a:gd name="T20" fmla="*/ 547 w 547"/>
                  <a:gd name="T21" fmla="*/ 0 h 68"/>
                  <a:gd name="T22" fmla="*/ 547 w 547"/>
                  <a:gd name="T23" fmla="*/ 38 h 68"/>
                  <a:gd name="T24" fmla="*/ 519 w 547"/>
                  <a:gd name="T25" fmla="*/ 66 h 68"/>
                  <a:gd name="T26" fmla="*/ 480 w 547"/>
                  <a:gd name="T27" fmla="*/ 66 h 68"/>
                  <a:gd name="T28" fmla="*/ 480 w 547"/>
                  <a:gd name="T29" fmla="*/ 66 h 68"/>
                  <a:gd name="T30" fmla="*/ 360 w 547"/>
                  <a:gd name="T31" fmla="*/ 66 h 68"/>
                  <a:gd name="T32" fmla="*/ 360 w 547"/>
                  <a:gd name="T33" fmla="*/ 68 h 68"/>
                  <a:gd name="T34" fmla="*/ 519 w 547"/>
                  <a:gd name="T35" fmla="*/ 68 h 68"/>
                  <a:gd name="T36" fmla="*/ 547 w 547"/>
                  <a:gd name="T37" fmla="*/ 39 h 68"/>
                  <a:gd name="T38" fmla="*/ 547 w 547"/>
                  <a:gd name="T39" fmla="*/ 0 h 68"/>
                  <a:gd name="T40" fmla="*/ 547 w 547"/>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7" h="68">
                    <a:moveTo>
                      <a:pt x="154" y="66"/>
                    </a:moveTo>
                    <a:cubicBezTo>
                      <a:pt x="0" y="66"/>
                      <a:pt x="0" y="66"/>
                      <a:pt x="0" y="66"/>
                    </a:cubicBezTo>
                    <a:cubicBezTo>
                      <a:pt x="5" y="68"/>
                      <a:pt x="10" y="68"/>
                      <a:pt x="10" y="68"/>
                    </a:cubicBezTo>
                    <a:cubicBezTo>
                      <a:pt x="154" y="68"/>
                      <a:pt x="154" y="68"/>
                      <a:pt x="154" y="68"/>
                    </a:cubicBezTo>
                    <a:cubicBezTo>
                      <a:pt x="154" y="66"/>
                      <a:pt x="154" y="66"/>
                      <a:pt x="154" y="66"/>
                    </a:cubicBezTo>
                    <a:moveTo>
                      <a:pt x="295" y="66"/>
                    </a:moveTo>
                    <a:cubicBezTo>
                      <a:pt x="220" y="66"/>
                      <a:pt x="220" y="66"/>
                      <a:pt x="220" y="66"/>
                    </a:cubicBezTo>
                    <a:cubicBezTo>
                      <a:pt x="220" y="68"/>
                      <a:pt x="220" y="68"/>
                      <a:pt x="220" y="68"/>
                    </a:cubicBezTo>
                    <a:cubicBezTo>
                      <a:pt x="295" y="68"/>
                      <a:pt x="295" y="68"/>
                      <a:pt x="295" y="68"/>
                    </a:cubicBezTo>
                    <a:cubicBezTo>
                      <a:pt x="295" y="66"/>
                      <a:pt x="295" y="66"/>
                      <a:pt x="295" y="66"/>
                    </a:cubicBezTo>
                    <a:moveTo>
                      <a:pt x="547" y="0"/>
                    </a:moveTo>
                    <a:cubicBezTo>
                      <a:pt x="547" y="38"/>
                      <a:pt x="547" y="38"/>
                      <a:pt x="547" y="38"/>
                    </a:cubicBezTo>
                    <a:cubicBezTo>
                      <a:pt x="547" y="38"/>
                      <a:pt x="547" y="66"/>
                      <a:pt x="519" y="66"/>
                    </a:cubicBezTo>
                    <a:cubicBezTo>
                      <a:pt x="480" y="66"/>
                      <a:pt x="480" y="66"/>
                      <a:pt x="480" y="66"/>
                    </a:cubicBezTo>
                    <a:cubicBezTo>
                      <a:pt x="480" y="66"/>
                      <a:pt x="480" y="66"/>
                      <a:pt x="480" y="66"/>
                    </a:cubicBezTo>
                    <a:cubicBezTo>
                      <a:pt x="360" y="66"/>
                      <a:pt x="360" y="66"/>
                      <a:pt x="360" y="66"/>
                    </a:cubicBezTo>
                    <a:cubicBezTo>
                      <a:pt x="360" y="68"/>
                      <a:pt x="360" y="68"/>
                      <a:pt x="360" y="68"/>
                    </a:cubicBezTo>
                    <a:cubicBezTo>
                      <a:pt x="519" y="68"/>
                      <a:pt x="519" y="68"/>
                      <a:pt x="519" y="68"/>
                    </a:cubicBezTo>
                    <a:cubicBezTo>
                      <a:pt x="547" y="68"/>
                      <a:pt x="547" y="39"/>
                      <a:pt x="547" y="39"/>
                    </a:cubicBezTo>
                    <a:cubicBezTo>
                      <a:pt x="547" y="0"/>
                      <a:pt x="547" y="0"/>
                      <a:pt x="547" y="0"/>
                    </a:cubicBezTo>
                    <a:cubicBezTo>
                      <a:pt x="547" y="0"/>
                      <a:pt x="547" y="0"/>
                      <a:pt x="547" y="0"/>
                    </a:cubicBezTo>
                  </a:path>
                </a:pathLst>
              </a:custGeom>
              <a:solidFill>
                <a:srgbClr val="14CC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Rectangle 198"/>
              <p:cNvSpPr>
                <a:spLocks noChangeArrowheads="1"/>
              </p:cNvSpPr>
              <p:nvPr/>
            </p:nvSpPr>
            <p:spPr bwMode="auto">
              <a:xfrm>
                <a:off x="7831138" y="5281613"/>
                <a:ext cx="47625"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Rectangle 199"/>
              <p:cNvSpPr>
                <a:spLocks noChangeArrowheads="1"/>
              </p:cNvSpPr>
              <p:nvPr/>
            </p:nvSpPr>
            <p:spPr bwMode="auto">
              <a:xfrm>
                <a:off x="7831138" y="5281613"/>
                <a:ext cx="476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Rectangle 200"/>
              <p:cNvSpPr>
                <a:spLocks noChangeArrowheads="1"/>
              </p:cNvSpPr>
              <p:nvPr/>
            </p:nvSpPr>
            <p:spPr bwMode="auto">
              <a:xfrm>
                <a:off x="7726363" y="5281613"/>
                <a:ext cx="49213" cy="1588"/>
              </a:xfrm>
              <a:prstGeom prst="rect">
                <a:avLst/>
              </a:prstGeom>
              <a:solidFill>
                <a:srgbClr val="001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Rectangle 201"/>
              <p:cNvSpPr>
                <a:spLocks noChangeArrowheads="1"/>
              </p:cNvSpPr>
              <p:nvPr/>
            </p:nvSpPr>
            <p:spPr bwMode="auto">
              <a:xfrm>
                <a:off x="7726363" y="5281613"/>
                <a:ext cx="49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202"/>
              <p:cNvSpPr>
                <a:spLocks/>
              </p:cNvSpPr>
              <p:nvPr/>
            </p:nvSpPr>
            <p:spPr bwMode="auto">
              <a:xfrm>
                <a:off x="7596188" y="5260975"/>
                <a:ext cx="373063" cy="20638"/>
              </a:xfrm>
              <a:custGeom>
                <a:avLst/>
                <a:gdLst>
                  <a:gd name="T0" fmla="*/ 0 w 499"/>
                  <a:gd name="T1" fmla="*/ 0 h 28"/>
                  <a:gd name="T2" fmla="*/ 0 w 499"/>
                  <a:gd name="T3" fmla="*/ 1 h 28"/>
                  <a:gd name="T4" fmla="*/ 19 w 499"/>
                  <a:gd name="T5" fmla="*/ 28 h 28"/>
                  <a:gd name="T6" fmla="*/ 173 w 499"/>
                  <a:gd name="T7" fmla="*/ 28 h 28"/>
                  <a:gd name="T8" fmla="*/ 239 w 499"/>
                  <a:gd name="T9" fmla="*/ 28 h 28"/>
                  <a:gd name="T10" fmla="*/ 314 w 499"/>
                  <a:gd name="T11" fmla="*/ 28 h 28"/>
                  <a:gd name="T12" fmla="*/ 379 w 499"/>
                  <a:gd name="T13" fmla="*/ 28 h 28"/>
                  <a:gd name="T14" fmla="*/ 499 w 499"/>
                  <a:gd name="T15" fmla="*/ 28 h 28"/>
                  <a:gd name="T16" fmla="*/ 499 w 499"/>
                  <a:gd name="T17" fmla="*/ 28 h 28"/>
                  <a:gd name="T18" fmla="*/ 29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1"/>
                      <a:pt x="0" y="1"/>
                      <a:pt x="0" y="1"/>
                    </a:cubicBezTo>
                    <a:cubicBezTo>
                      <a:pt x="0" y="19"/>
                      <a:pt x="11" y="25"/>
                      <a:pt x="19" y="28"/>
                    </a:cubicBezTo>
                    <a:cubicBezTo>
                      <a:pt x="173" y="28"/>
                      <a:pt x="173" y="28"/>
                      <a:pt x="173" y="28"/>
                    </a:cubicBezTo>
                    <a:cubicBezTo>
                      <a:pt x="239" y="28"/>
                      <a:pt x="239" y="28"/>
                      <a:pt x="239"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9" y="28"/>
                      <a:pt x="29" y="28"/>
                      <a:pt x="29" y="28"/>
                    </a:cubicBezTo>
                    <a:cubicBezTo>
                      <a:pt x="29" y="28"/>
                      <a:pt x="1" y="28"/>
                      <a:pt x="0" y="0"/>
                    </a:cubicBezTo>
                  </a:path>
                </a:pathLst>
              </a:custGeom>
              <a:solidFill>
                <a:srgbClr val="6123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203"/>
              <p:cNvSpPr>
                <a:spLocks/>
              </p:cNvSpPr>
              <p:nvPr/>
            </p:nvSpPr>
            <p:spPr bwMode="auto">
              <a:xfrm>
                <a:off x="7596188" y="4987925"/>
                <a:ext cx="422275" cy="293688"/>
              </a:xfrm>
              <a:custGeom>
                <a:avLst/>
                <a:gdLst>
                  <a:gd name="T0" fmla="*/ 566 w 566"/>
                  <a:gd name="T1" fmla="*/ 0 h 394"/>
                  <a:gd name="T2" fmla="*/ 538 w 566"/>
                  <a:gd name="T3" fmla="*/ 17 h 394"/>
                  <a:gd name="T4" fmla="*/ 538 w 566"/>
                  <a:gd name="T5" fmla="*/ 309 h 394"/>
                  <a:gd name="T6" fmla="*/ 50 w 566"/>
                  <a:gd name="T7" fmla="*/ 309 h 394"/>
                  <a:gd name="T8" fmla="*/ 0 w 566"/>
                  <a:gd name="T9" fmla="*/ 339 h 394"/>
                  <a:gd name="T10" fmla="*/ 0 w 566"/>
                  <a:gd name="T11" fmla="*/ 366 h 394"/>
                  <a:gd name="T12" fmla="*/ 29 w 566"/>
                  <a:gd name="T13" fmla="*/ 394 h 394"/>
                  <a:gd name="T14" fmla="*/ 499 w 566"/>
                  <a:gd name="T15" fmla="*/ 394 h 394"/>
                  <a:gd name="T16" fmla="*/ 538 w 566"/>
                  <a:gd name="T17" fmla="*/ 394 h 394"/>
                  <a:gd name="T18" fmla="*/ 566 w 566"/>
                  <a:gd name="T19" fmla="*/ 366 h 394"/>
                  <a:gd name="T20" fmla="*/ 566 w 566"/>
                  <a:gd name="T21" fmla="*/ 328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8" y="17"/>
                      <a:pt x="538" y="17"/>
                      <a:pt x="538" y="17"/>
                    </a:cubicBezTo>
                    <a:cubicBezTo>
                      <a:pt x="538" y="309"/>
                      <a:pt x="538" y="309"/>
                      <a:pt x="538" y="309"/>
                    </a:cubicBezTo>
                    <a:cubicBezTo>
                      <a:pt x="50" y="309"/>
                      <a:pt x="50" y="309"/>
                      <a:pt x="50" y="309"/>
                    </a:cubicBezTo>
                    <a:cubicBezTo>
                      <a:pt x="0" y="339"/>
                      <a:pt x="0" y="339"/>
                      <a:pt x="0" y="339"/>
                    </a:cubicBezTo>
                    <a:cubicBezTo>
                      <a:pt x="0" y="366"/>
                      <a:pt x="0" y="366"/>
                      <a:pt x="0" y="366"/>
                    </a:cubicBezTo>
                    <a:cubicBezTo>
                      <a:pt x="1" y="394"/>
                      <a:pt x="29" y="394"/>
                      <a:pt x="29" y="394"/>
                    </a:cubicBezTo>
                    <a:cubicBezTo>
                      <a:pt x="499" y="394"/>
                      <a:pt x="499" y="394"/>
                      <a:pt x="499" y="394"/>
                    </a:cubicBezTo>
                    <a:cubicBezTo>
                      <a:pt x="538" y="394"/>
                      <a:pt x="538" y="394"/>
                      <a:pt x="538" y="394"/>
                    </a:cubicBezTo>
                    <a:cubicBezTo>
                      <a:pt x="566" y="394"/>
                      <a:pt x="566" y="366"/>
                      <a:pt x="566" y="366"/>
                    </a:cubicBezTo>
                    <a:cubicBezTo>
                      <a:pt x="566" y="328"/>
                      <a:pt x="566" y="328"/>
                      <a:pt x="566" y="328"/>
                    </a:cubicBezTo>
                    <a:cubicBezTo>
                      <a:pt x="566" y="0"/>
                      <a:pt x="566" y="0"/>
                      <a:pt x="566"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204"/>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205"/>
              <p:cNvSpPr>
                <a:spLocks/>
              </p:cNvSpPr>
              <p:nvPr/>
            </p:nvSpPr>
            <p:spPr bwMode="auto">
              <a:xfrm>
                <a:off x="7634288" y="5000625"/>
                <a:ext cx="363538" cy="217488"/>
              </a:xfrm>
              <a:custGeom>
                <a:avLst/>
                <a:gdLst>
                  <a:gd name="T0" fmla="*/ 229 w 229"/>
                  <a:gd name="T1" fmla="*/ 0 h 137"/>
                  <a:gd name="T2" fmla="*/ 0 w 229"/>
                  <a:gd name="T3" fmla="*/ 137 h 137"/>
                  <a:gd name="T4" fmla="*/ 229 w 229"/>
                  <a:gd name="T5" fmla="*/ 137 h 137"/>
                  <a:gd name="T6" fmla="*/ 229 w 229"/>
                  <a:gd name="T7" fmla="*/ 0 h 137"/>
                </a:gdLst>
                <a:ahLst/>
                <a:cxnLst>
                  <a:cxn ang="0">
                    <a:pos x="T0" y="T1"/>
                  </a:cxn>
                  <a:cxn ang="0">
                    <a:pos x="T2" y="T3"/>
                  </a:cxn>
                  <a:cxn ang="0">
                    <a:pos x="T4" y="T5"/>
                  </a:cxn>
                  <a:cxn ang="0">
                    <a:pos x="T6" y="T7"/>
                  </a:cxn>
                </a:cxnLst>
                <a:rect l="0" t="0" r="r" b="b"/>
                <a:pathLst>
                  <a:path w="229" h="137">
                    <a:moveTo>
                      <a:pt x="229" y="0"/>
                    </a:moveTo>
                    <a:lnTo>
                      <a:pt x="0" y="137"/>
                    </a:lnTo>
                    <a:lnTo>
                      <a:pt x="229" y="137"/>
                    </a:lnTo>
                    <a:lnTo>
                      <a:pt x="2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206"/>
              <p:cNvSpPr>
                <a:spLocks/>
              </p:cNvSpPr>
              <p:nvPr/>
            </p:nvSpPr>
            <p:spPr bwMode="auto">
              <a:xfrm>
                <a:off x="8551863" y="5037138"/>
                <a:ext cx="184150" cy="242888"/>
              </a:xfrm>
              <a:custGeom>
                <a:avLst/>
                <a:gdLst>
                  <a:gd name="T0" fmla="*/ 0 w 247"/>
                  <a:gd name="T1" fmla="*/ 0 h 326"/>
                  <a:gd name="T2" fmla="*/ 0 w 247"/>
                  <a:gd name="T3" fmla="*/ 298 h 326"/>
                  <a:gd name="T4" fmla="*/ 29 w 247"/>
                  <a:gd name="T5" fmla="*/ 326 h 326"/>
                  <a:gd name="T6" fmla="*/ 218 w 247"/>
                  <a:gd name="T7" fmla="*/ 326 h 326"/>
                  <a:gd name="T8" fmla="*/ 247 w 247"/>
                  <a:gd name="T9" fmla="*/ 298 h 326"/>
                  <a:gd name="T10" fmla="*/ 247 w 247"/>
                  <a:gd name="T11" fmla="*/ 147 h 326"/>
                  <a:gd name="T12" fmla="*/ 218 w 247"/>
                  <a:gd name="T13" fmla="*/ 130 h 326"/>
                  <a:gd name="T14" fmla="*/ 218 w 247"/>
                  <a:gd name="T15" fmla="*/ 241 h 326"/>
                  <a:gd name="T16" fmla="*/ 29 w 247"/>
                  <a:gd name="T17" fmla="*/ 241 h 326"/>
                  <a:gd name="T18" fmla="*/ 29 w 247"/>
                  <a:gd name="T19" fmla="*/ 17 h 326"/>
                  <a:gd name="T20" fmla="*/ 0 w 247"/>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326">
                    <a:moveTo>
                      <a:pt x="0" y="0"/>
                    </a:moveTo>
                    <a:cubicBezTo>
                      <a:pt x="0" y="298"/>
                      <a:pt x="0" y="298"/>
                      <a:pt x="0" y="298"/>
                    </a:cubicBezTo>
                    <a:cubicBezTo>
                      <a:pt x="0" y="298"/>
                      <a:pt x="0" y="326"/>
                      <a:pt x="29" y="326"/>
                    </a:cubicBezTo>
                    <a:cubicBezTo>
                      <a:pt x="218" y="326"/>
                      <a:pt x="218" y="326"/>
                      <a:pt x="218" y="326"/>
                    </a:cubicBezTo>
                    <a:cubicBezTo>
                      <a:pt x="218" y="326"/>
                      <a:pt x="247" y="326"/>
                      <a:pt x="247" y="298"/>
                    </a:cubicBezTo>
                    <a:cubicBezTo>
                      <a:pt x="247" y="147"/>
                      <a:pt x="247" y="147"/>
                      <a:pt x="247" y="147"/>
                    </a:cubicBezTo>
                    <a:cubicBezTo>
                      <a:pt x="218" y="130"/>
                      <a:pt x="218" y="130"/>
                      <a:pt x="218" y="130"/>
                    </a:cubicBezTo>
                    <a:cubicBezTo>
                      <a:pt x="218" y="241"/>
                      <a:pt x="218" y="241"/>
                      <a:pt x="218" y="241"/>
                    </a:cubicBezTo>
                    <a:cubicBezTo>
                      <a:pt x="29" y="241"/>
                      <a:pt x="29" y="241"/>
                      <a:pt x="29" y="241"/>
                    </a:cubicBezTo>
                    <a:cubicBezTo>
                      <a:pt x="29" y="17"/>
                      <a:pt x="29" y="17"/>
                      <a:pt x="29" y="17"/>
                    </a:cubicBezTo>
                    <a:cubicBezTo>
                      <a:pt x="0" y="0"/>
                      <a:pt x="0" y="0"/>
                      <a:pt x="0" y="0"/>
                    </a:cubicBezTo>
                  </a:path>
                </a:pathLst>
              </a:custGeom>
              <a:solidFill>
                <a:srgbClr val="914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9" name="Freeform 207"/>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0" name="Freeform 208"/>
              <p:cNvSpPr>
                <a:spLocks/>
              </p:cNvSpPr>
              <p:nvPr/>
            </p:nvSpPr>
            <p:spPr bwMode="auto">
              <a:xfrm>
                <a:off x="8572501" y="5049838"/>
                <a:ext cx="141288" cy="166688"/>
              </a:xfrm>
              <a:custGeom>
                <a:avLst/>
                <a:gdLst>
                  <a:gd name="T0" fmla="*/ 0 w 89"/>
                  <a:gd name="T1" fmla="*/ 0 h 105"/>
                  <a:gd name="T2" fmla="*/ 0 w 89"/>
                  <a:gd name="T3" fmla="*/ 105 h 105"/>
                  <a:gd name="T4" fmla="*/ 89 w 89"/>
                  <a:gd name="T5" fmla="*/ 105 h 105"/>
                  <a:gd name="T6" fmla="*/ 89 w 89"/>
                  <a:gd name="T7" fmla="*/ 53 h 105"/>
                  <a:gd name="T8" fmla="*/ 0 w 89"/>
                  <a:gd name="T9" fmla="*/ 0 h 105"/>
                </a:gdLst>
                <a:ahLst/>
                <a:cxnLst>
                  <a:cxn ang="0">
                    <a:pos x="T0" y="T1"/>
                  </a:cxn>
                  <a:cxn ang="0">
                    <a:pos x="T2" y="T3"/>
                  </a:cxn>
                  <a:cxn ang="0">
                    <a:pos x="T4" y="T5"/>
                  </a:cxn>
                  <a:cxn ang="0">
                    <a:pos x="T6" y="T7"/>
                  </a:cxn>
                  <a:cxn ang="0">
                    <a:pos x="T8" y="T9"/>
                  </a:cxn>
                </a:cxnLst>
                <a:rect l="0" t="0" r="r" b="b"/>
                <a:pathLst>
                  <a:path w="89" h="105">
                    <a:moveTo>
                      <a:pt x="0" y="0"/>
                    </a:moveTo>
                    <a:lnTo>
                      <a:pt x="0" y="105"/>
                    </a:lnTo>
                    <a:lnTo>
                      <a:pt x="89" y="105"/>
                    </a:lnTo>
                    <a:lnTo>
                      <a:pt x="89"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Rectangle 209"/>
              <p:cNvSpPr>
                <a:spLocks noChangeArrowheads="1"/>
              </p:cNvSpPr>
              <p:nvPr/>
            </p:nvSpPr>
            <p:spPr bwMode="auto">
              <a:xfrm>
                <a:off x="8870951" y="5337175"/>
                <a:ext cx="36513" cy="79375"/>
              </a:xfrm>
              <a:prstGeom prst="rect">
                <a:avLst/>
              </a:prstGeom>
              <a:solidFill>
                <a:srgbClr val="4224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6" name="Group 5"/>
          <p:cNvGrpSpPr/>
          <p:nvPr/>
        </p:nvGrpSpPr>
        <p:grpSpPr>
          <a:xfrm>
            <a:off x="6980869" y="2740211"/>
            <a:ext cx="1237518" cy="1654564"/>
            <a:chOff x="6544353" y="2740211"/>
            <a:chExt cx="1237518" cy="1654564"/>
          </a:xfrm>
        </p:grpSpPr>
        <p:pic>
          <p:nvPicPr>
            <p:cNvPr id="262" name="Picture 261"/>
            <p:cNvPicPr>
              <a:picLocks noChangeAspect="1"/>
            </p:cNvPicPr>
            <p:nvPr/>
          </p:nvPicPr>
          <p:blipFill>
            <a:blip r:embed="rId3"/>
            <a:stretch>
              <a:fillRect/>
            </a:stretch>
          </p:blipFill>
          <p:spPr>
            <a:xfrm>
              <a:off x="6671156" y="2740211"/>
              <a:ext cx="949065" cy="1654564"/>
            </a:xfrm>
            <a:prstGeom prst="rect">
              <a:avLst/>
            </a:prstGeom>
          </p:spPr>
        </p:pic>
        <p:sp>
          <p:nvSpPr>
            <p:cNvPr id="24" name="TextBox 23"/>
            <p:cNvSpPr txBox="1"/>
            <p:nvPr/>
          </p:nvSpPr>
          <p:spPr>
            <a:xfrm>
              <a:off x="6544353" y="3490246"/>
              <a:ext cx="1237518" cy="615553"/>
            </a:xfrm>
            <a:prstGeom prst="rect">
              <a:avLst/>
            </a:prstGeom>
            <a:noFill/>
          </p:spPr>
          <p:txBody>
            <a:bodyPr wrap="none" lIns="0" tIns="0" rIns="0" bIns="0" rtlCol="0">
              <a:spAutoFit/>
            </a:bodyPr>
            <a:lstStyle/>
            <a:p>
              <a:pPr algn="ctr"/>
              <a:r>
                <a:rPr lang="en-US" sz="2000" spc="-70" dirty="0" smtClean="0">
                  <a:solidFill>
                    <a:schemeClr val="bg1"/>
                  </a:solidFill>
                </a:rPr>
                <a:t>App model </a:t>
              </a:r>
              <a:br>
                <a:rPr lang="en-US" sz="2000" spc="-70" dirty="0" smtClean="0">
                  <a:solidFill>
                    <a:schemeClr val="bg1"/>
                  </a:solidFill>
                </a:rPr>
              </a:br>
              <a:r>
                <a:rPr lang="en-US" sz="2000" spc="-70" dirty="0" smtClean="0">
                  <a:solidFill>
                    <a:schemeClr val="bg1"/>
                  </a:solidFill>
                </a:rPr>
                <a:t>principles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1359" cy="369108"/>
          </a:xfrm>
          <a:prstGeom prst="rect">
            <a:avLst/>
          </a:prstGeom>
          <a:noFill/>
        </p:spPr>
        <p:txBody>
          <a:bodyPr wrap="none" lIns="0" tIns="0" rIns="0" bIns="0" rtlCol="0">
            <a:spAutoFit/>
          </a:bodyPr>
          <a:lstStyle/>
          <a:p>
            <a:r>
              <a:rPr lang="fi-FI" sz="2399" spc="-70" dirty="0"/>
              <a:t>SP2007</a:t>
            </a:r>
            <a:endParaRPr lang="en-US" sz="2399" spc="-70" dirty="0"/>
          </a:p>
        </p:txBody>
      </p:sp>
      <p:sp>
        <p:nvSpPr>
          <p:cNvPr id="13" name="TextBox 12"/>
          <p:cNvSpPr txBox="1"/>
          <p:nvPr/>
        </p:nvSpPr>
        <p:spPr>
          <a:xfrm>
            <a:off x="4536045" y="2502660"/>
            <a:ext cx="941359" cy="369108"/>
          </a:xfrm>
          <a:prstGeom prst="rect">
            <a:avLst/>
          </a:prstGeom>
          <a:noFill/>
        </p:spPr>
        <p:txBody>
          <a:bodyPr wrap="none" lIns="0" tIns="0" rIns="0" bIns="0" rtlCol="0">
            <a:spAutoFit/>
          </a:bodyPr>
          <a:lstStyle/>
          <a:p>
            <a:pPr algn="ctr"/>
            <a:r>
              <a:rPr lang="fi-FI" sz="2399" spc="-70" dirty="0"/>
              <a:t>SP2010</a:t>
            </a:r>
            <a:endParaRPr lang="en-US" sz="2399" spc="-70" dirty="0"/>
          </a:p>
        </p:txBody>
      </p:sp>
      <p:sp>
        <p:nvSpPr>
          <p:cNvPr id="14" name="TextBox 13"/>
          <p:cNvSpPr txBox="1"/>
          <p:nvPr/>
        </p:nvSpPr>
        <p:spPr>
          <a:xfrm>
            <a:off x="6686725" y="2502660"/>
            <a:ext cx="941359" cy="369108"/>
          </a:xfrm>
          <a:prstGeom prst="rect">
            <a:avLst/>
          </a:prstGeom>
          <a:noFill/>
        </p:spPr>
        <p:txBody>
          <a:bodyPr wrap="none" lIns="0" tIns="0" rIns="0" bIns="0" rtlCol="0">
            <a:spAutoFit/>
          </a:bodyPr>
          <a:lstStyle/>
          <a:p>
            <a:pPr algn="ctr"/>
            <a:r>
              <a:rPr lang="fi-FI" sz="2399" spc="-70" dirty="0"/>
              <a:t>SP2013</a:t>
            </a:r>
            <a:endParaRPr lang="en-US" sz="2399" spc="-70" dirty="0"/>
          </a:p>
        </p:txBody>
      </p:sp>
      <p:sp>
        <p:nvSpPr>
          <p:cNvPr id="15" name="TextBox 14"/>
          <p:cNvSpPr txBox="1"/>
          <p:nvPr/>
        </p:nvSpPr>
        <p:spPr>
          <a:xfrm>
            <a:off x="8821381" y="2488754"/>
            <a:ext cx="973410" cy="369108"/>
          </a:xfrm>
          <a:prstGeom prst="rect">
            <a:avLst/>
          </a:prstGeom>
          <a:noFill/>
        </p:spPr>
        <p:txBody>
          <a:bodyPr wrap="none" lIns="0" tIns="0" rIns="0" bIns="0" rtlCol="0">
            <a:spAutoFit/>
          </a:bodyPr>
          <a:lstStyle/>
          <a:p>
            <a:pPr algn="ctr"/>
            <a:r>
              <a:rPr lang="fi-FI" sz="2399" spc="-70" dirty="0"/>
              <a:t>SP20XX</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419009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13262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914" r="5232"/>
          <a:stretch/>
        </p:blipFill>
        <p:spPr>
          <a:xfrm>
            <a:off x="1587" y="893"/>
            <a:ext cx="9214624" cy="6856214"/>
          </a:xfrm>
          <a:prstGeom prst="rect">
            <a:avLst/>
          </a:prstGeom>
        </p:spPr>
      </p:pic>
      <p:sp>
        <p:nvSpPr>
          <p:cNvPr id="2" name="Title 1"/>
          <p:cNvSpPr>
            <a:spLocks noGrp="1"/>
          </p:cNvSpPr>
          <p:nvPr>
            <p:ph type="title"/>
          </p:nvPr>
        </p:nvSpPr>
        <p:spPr>
          <a:xfrm>
            <a:off x="5248770" y="249824"/>
            <a:ext cx="11149013" cy="1218795"/>
          </a:xfrm>
        </p:spPr>
        <p:txBody>
          <a:bodyPr>
            <a:normAutofit/>
          </a:bodyPr>
          <a:lstStyle/>
          <a:p>
            <a:r>
              <a:rPr lang="en-US" sz="5998" dirty="0"/>
              <a:t>Denial is the first step…</a:t>
            </a:r>
          </a:p>
        </p:txBody>
      </p:sp>
      <p:sp>
        <p:nvSpPr>
          <p:cNvPr id="4" name="Title 1"/>
          <p:cNvSpPr txBox="1">
            <a:spLocks/>
          </p:cNvSpPr>
          <p:nvPr/>
        </p:nvSpPr>
        <p:spPr>
          <a:xfrm>
            <a:off x="2848818" y="5081573"/>
            <a:ext cx="4503795" cy="1218478"/>
          </a:xfrm>
          <a:prstGeom prst="rect">
            <a:avLst/>
          </a:prstGeom>
        </p:spPr>
        <p:txBody>
          <a:bodyPr anchor="b" anchorCtr="0"/>
          <a:lstStyle>
            <a:lvl1pPr algn="l" defTabSz="685955" rtl="0" eaLnBrk="1" latinLnBrk="0" hangingPunct="1">
              <a:lnSpc>
                <a:spcPct val="90000"/>
              </a:lnSpc>
              <a:spcBef>
                <a:spcPct val="0"/>
              </a:spcBef>
              <a:buNone/>
              <a:defRPr lang="en-US" sz="6602" b="0" kern="1200" cap="none" spc="-225"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4399" dirty="0">
                <a:solidFill>
                  <a:schemeClr val="tx1"/>
                </a:solidFill>
              </a:rPr>
              <a:t>Product roadmap is clear though…</a:t>
            </a:r>
          </a:p>
        </p:txBody>
      </p:sp>
    </p:spTree>
    <p:extLst>
      <p:ext uri="{BB962C8B-B14F-4D97-AF65-F5344CB8AC3E}">
        <p14:creationId xmlns:p14="http://schemas.microsoft.com/office/powerpoint/2010/main" val="204307985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042" t="11572" b="15973"/>
          <a:stretch/>
        </p:blipFill>
        <p:spPr>
          <a:xfrm>
            <a:off x="3161477" y="150910"/>
            <a:ext cx="9178121" cy="6858558"/>
          </a:xfrm>
          <a:prstGeom prst="rect">
            <a:avLst/>
          </a:prstGeom>
        </p:spPr>
      </p:pic>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042" t="11572" b="15973"/>
          <a:stretch/>
        </p:blipFill>
        <p:spPr>
          <a:xfrm>
            <a:off x="3009117" y="-1451"/>
            <a:ext cx="9178121" cy="6858558"/>
          </a:xfrm>
        </p:spPr>
      </p:pic>
      <p:sp>
        <p:nvSpPr>
          <p:cNvPr id="5" name="Title 3"/>
          <p:cNvSpPr txBox="1">
            <a:spLocks/>
          </p:cNvSpPr>
          <p:nvPr/>
        </p:nvSpPr>
        <p:spPr>
          <a:xfrm>
            <a:off x="149448" y="283705"/>
            <a:ext cx="3714330" cy="259161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Remember when feature framework and solutions where introduced…</a:t>
            </a:r>
          </a:p>
        </p:txBody>
      </p:sp>
    </p:spTree>
    <p:extLst>
      <p:ext uri="{BB962C8B-B14F-4D97-AF65-F5344CB8AC3E}">
        <p14:creationId xmlns:p14="http://schemas.microsoft.com/office/powerpoint/2010/main" val="527910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7281" r="16232" b="19615"/>
          <a:stretch/>
        </p:blipFill>
        <p:spPr>
          <a:xfrm>
            <a:off x="1587" y="893"/>
            <a:ext cx="7229743" cy="6856214"/>
          </a:xfrm>
          <a:prstGeom prst="rect">
            <a:avLst/>
          </a:prstGeom>
        </p:spPr>
      </p:pic>
      <p:sp>
        <p:nvSpPr>
          <p:cNvPr id="3" name="Title 3"/>
          <p:cNvSpPr txBox="1">
            <a:spLocks/>
          </p:cNvSpPr>
          <p:nvPr/>
        </p:nvSpPr>
        <p:spPr>
          <a:xfrm>
            <a:off x="7505901" y="1966909"/>
            <a:ext cx="4358543"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4799" kern="0" dirty="0">
                <a:solidFill>
                  <a:schemeClr val="tx1">
                    <a:lumMod val="85000"/>
                    <a:lumOff val="15000"/>
                  </a:schemeClr>
                </a:solidFill>
              </a:rPr>
              <a:t>Or when you were told that you’ll have to learn CAML…</a:t>
            </a:r>
          </a:p>
        </p:txBody>
      </p:sp>
    </p:spTree>
    <p:extLst>
      <p:ext uri="{BB962C8B-B14F-4D97-AF65-F5344CB8AC3E}">
        <p14:creationId xmlns:p14="http://schemas.microsoft.com/office/powerpoint/2010/main" val="232819606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151154" y="2976579"/>
            <a:ext cx="4898269" cy="2879570"/>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999" kern="0" dirty="0">
                <a:solidFill>
                  <a:schemeClr val="tx1"/>
                </a:solidFill>
              </a:rPr>
              <a:t>If you know general web development, you also know SharePoint development…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972" t="-199" r="16683" b="199"/>
          <a:stretch/>
        </p:blipFill>
        <p:spPr>
          <a:xfrm>
            <a:off x="1588" y="-12752"/>
            <a:ext cx="6630610" cy="6869859"/>
          </a:xfrm>
          <a:prstGeom prst="rect">
            <a:avLst/>
          </a:prstGeom>
        </p:spPr>
      </p:pic>
      <p:sp>
        <p:nvSpPr>
          <p:cNvPr id="6" name="Title 1"/>
          <p:cNvSpPr txBox="1">
            <a:spLocks/>
          </p:cNvSpPr>
          <p:nvPr/>
        </p:nvSpPr>
        <p:spPr>
          <a:xfrm>
            <a:off x="4640618" y="882865"/>
            <a:ext cx="6793616"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7998" dirty="0">
                <a:solidFill>
                  <a:schemeClr val="tx1"/>
                </a:solidFill>
              </a:rPr>
              <a:t>SharePoint App Development</a:t>
            </a:r>
          </a:p>
        </p:txBody>
      </p:sp>
    </p:spTree>
    <p:extLst>
      <p:ext uri="{BB962C8B-B14F-4D97-AF65-F5344CB8AC3E}">
        <p14:creationId xmlns:p14="http://schemas.microsoft.com/office/powerpoint/2010/main" val="1324102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639427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a:t>
            </a:r>
            <a:r>
              <a:rPr lang="en-US" sz="6598">
                <a:solidFill>
                  <a:schemeClr val="tx1"/>
                </a:solidFill>
              </a:rPr>
              <a:t>Will </a:t>
            </a:r>
            <a:r>
              <a:rPr lang="en-US" sz="6598" dirty="0">
                <a:solidFill>
                  <a:schemeClr val="tx1"/>
                </a:solidFill>
              </a:rPr>
              <a:t>you introduce new model for app model replacement in </a:t>
            </a:r>
            <a:r>
              <a:rPr lang="en-US" sz="6598">
                <a:solidFill>
                  <a:schemeClr val="tx1"/>
                </a:solidFill>
              </a:rPr>
              <a:t>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 model 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4223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“I can’t do </a:t>
            </a:r>
            <a:r>
              <a:rPr lang="en-US" sz="6598" i="1" dirty="0"/>
              <a:t>XYZ</a:t>
            </a:r>
            <a:r>
              <a:rPr lang="en-US" sz="6598" dirty="0"/>
              <a:t> with app model?”</a:t>
            </a:r>
            <a:endParaRPr lang="en-GB" sz="6598" dirty="0"/>
          </a:p>
        </p:txBody>
      </p:sp>
      <p:sp>
        <p:nvSpPr>
          <p:cNvPr id="4" name="TextBox 3"/>
          <p:cNvSpPr txBox="1"/>
          <p:nvPr/>
        </p:nvSpPr>
        <p:spPr>
          <a:xfrm>
            <a:off x="4570809" y="3863380"/>
            <a:ext cx="7618016"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app model, but functional requirements can be achieved 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18466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94614"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app model</a:t>
              </a:r>
            </a:p>
          </p:txBody>
        </p:sp>
      </p:grpSp>
    </p:spTree>
    <p:extLst>
      <p:ext uri="{BB962C8B-B14F-4D97-AF65-F5344CB8AC3E}">
        <p14:creationId xmlns:p14="http://schemas.microsoft.com/office/powerpoint/2010/main" val="314082206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err="1">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3748788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23" name="Rectangle 22"/>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3" name="Group 2"/>
          <p:cNvGrpSpPr/>
          <p:nvPr/>
        </p:nvGrpSpPr>
        <p:grpSpPr>
          <a:xfrm>
            <a:off x="9050587" y="2500613"/>
            <a:ext cx="1884594" cy="1835293"/>
            <a:chOff x="9050587" y="2500613"/>
            <a:chExt cx="1884594" cy="1835293"/>
          </a:xfrm>
        </p:grpSpPr>
        <p:sp>
          <p:nvSpPr>
            <p:cNvPr id="39" name="TextBox 38"/>
            <p:cNvSpPr txBox="1"/>
            <p:nvPr/>
          </p:nvSpPr>
          <p:spPr>
            <a:xfrm>
              <a:off x="9050587" y="3720353"/>
              <a:ext cx="1884594" cy="615553"/>
            </a:xfrm>
            <a:prstGeom prst="rect">
              <a:avLst/>
            </a:prstGeom>
            <a:noFill/>
          </p:spPr>
          <p:txBody>
            <a:bodyPr wrap="square" lIns="0" tIns="0" rIns="0" bIns="0" rtlCol="0">
              <a:spAutoFit/>
            </a:bodyPr>
            <a:lstStyle/>
            <a:p>
              <a:pPr algn="ctr"/>
              <a:r>
                <a:rPr lang="en-US" sz="2000" spc="-70" dirty="0" smtClean="0">
                  <a:solidFill>
                    <a:schemeClr val="bg1"/>
                  </a:solidFill>
                </a:rPr>
                <a:t>Avoid Sandbox </a:t>
              </a:r>
              <a:br>
                <a:rPr lang="en-US" sz="2000" spc="-70" dirty="0" smtClean="0">
                  <a:solidFill>
                    <a:schemeClr val="bg1"/>
                  </a:solidFill>
                </a:rPr>
              </a:br>
              <a:r>
                <a:rPr lang="en-US" sz="2000" spc="-70" dirty="0" smtClean="0">
                  <a:solidFill>
                    <a:schemeClr val="bg1"/>
                  </a:solidFill>
                </a:rPr>
                <a:t>solutions</a:t>
              </a:r>
              <a:endParaRPr lang="en-US" sz="2000" spc="-70" dirty="0">
                <a:solidFill>
                  <a:schemeClr val="bg1"/>
                </a:solidFill>
              </a:endParaRPr>
            </a:p>
          </p:txBody>
        </p:sp>
        <p:pic>
          <p:nvPicPr>
            <p:cNvPr id="18" name="Picture 17"/>
            <p:cNvPicPr>
              <a:picLocks noChangeAspect="1"/>
            </p:cNvPicPr>
            <p:nvPr/>
          </p:nvPicPr>
          <p:blipFill>
            <a:blip r:embed="rId3"/>
            <a:stretch>
              <a:fillRect/>
            </a:stretch>
          </p:blipFill>
          <p:spPr>
            <a:xfrm rot="2494901">
              <a:off x="9455000" y="2500613"/>
              <a:ext cx="1075767" cy="1271358"/>
            </a:xfrm>
            <a:prstGeom prst="rect">
              <a:avLst/>
            </a:prstGeom>
          </p:spPr>
        </p:pic>
      </p:grpSp>
      <p:grpSp>
        <p:nvGrpSpPr>
          <p:cNvPr id="4" name="Group 3"/>
          <p:cNvGrpSpPr/>
          <p:nvPr/>
        </p:nvGrpSpPr>
        <p:grpSpPr>
          <a:xfrm>
            <a:off x="3436500" y="2551900"/>
            <a:ext cx="1873901" cy="1987813"/>
            <a:chOff x="3496879" y="2555662"/>
            <a:chExt cx="1873901" cy="1987813"/>
          </a:xfrm>
        </p:grpSpPr>
        <p:sp>
          <p:nvSpPr>
            <p:cNvPr id="30" name="TextBox 29"/>
            <p:cNvSpPr txBox="1"/>
            <p:nvPr/>
          </p:nvSpPr>
          <p:spPr>
            <a:xfrm>
              <a:off x="3496879" y="3620145"/>
              <a:ext cx="1873901" cy="923330"/>
            </a:xfrm>
            <a:prstGeom prst="rect">
              <a:avLst/>
            </a:prstGeom>
            <a:noFill/>
          </p:spPr>
          <p:txBody>
            <a:bodyPr wrap="square" lIns="0" tIns="0" rIns="0" bIns="0" rtlCol="0">
              <a:spAutoFit/>
            </a:bodyPr>
            <a:lstStyle/>
            <a:p>
              <a:pPr algn="ctr"/>
              <a:r>
                <a:rPr lang="en-US" sz="2000" spc="-70" dirty="0" smtClean="0">
                  <a:solidFill>
                    <a:schemeClr val="bg1"/>
                  </a:solidFill>
                </a:rPr>
                <a:t>Align with service</a:t>
              </a:r>
              <a:br>
                <a:rPr lang="en-US" sz="2000" spc="-70" dirty="0" smtClean="0">
                  <a:solidFill>
                    <a:schemeClr val="bg1"/>
                  </a:solidFill>
                </a:rPr>
              </a:br>
              <a:r>
                <a:rPr lang="en-US" sz="2000" spc="-70" dirty="0" smtClean="0">
                  <a:solidFill>
                    <a:schemeClr val="bg1"/>
                  </a:solidFill>
                </a:rPr>
                <a:t>and product</a:t>
              </a:r>
              <a:br>
                <a:rPr lang="en-US" sz="2000" spc="-70" dirty="0" smtClean="0">
                  <a:solidFill>
                    <a:schemeClr val="bg1"/>
                  </a:solidFill>
                </a:rPr>
              </a:br>
              <a:r>
                <a:rPr lang="en-US" sz="2000" spc="-70" dirty="0" smtClean="0">
                  <a:solidFill>
                    <a:schemeClr val="bg1"/>
                  </a:solidFill>
                </a:rPr>
                <a:t>roadmap</a:t>
              </a:r>
              <a:endParaRPr lang="en-US" sz="2000" spc="-70" dirty="0">
                <a:solidFill>
                  <a:schemeClr val="bg1"/>
                </a:solidFill>
              </a:endParaRPr>
            </a:p>
          </p:txBody>
        </p:sp>
        <p:pic>
          <p:nvPicPr>
            <p:cNvPr id="20" name="Picture 19"/>
            <p:cNvPicPr>
              <a:picLocks noChangeAspect="1"/>
            </p:cNvPicPr>
            <p:nvPr/>
          </p:nvPicPr>
          <p:blipFill>
            <a:blip r:embed="rId4"/>
            <a:stretch>
              <a:fillRect/>
            </a:stretch>
          </p:blipFill>
          <p:spPr>
            <a:xfrm>
              <a:off x="3893419" y="2555662"/>
              <a:ext cx="1080820" cy="1068811"/>
            </a:xfrm>
            <a:prstGeom prst="rect">
              <a:avLst/>
            </a:prstGeom>
          </p:spPr>
        </p:pic>
      </p:grpSp>
      <p:grpSp>
        <p:nvGrpSpPr>
          <p:cNvPr id="77" name="Group 76"/>
          <p:cNvGrpSpPr/>
          <p:nvPr/>
        </p:nvGrpSpPr>
        <p:grpSpPr>
          <a:xfrm>
            <a:off x="6478848" y="2242343"/>
            <a:ext cx="1886362" cy="2364050"/>
            <a:chOff x="6396862" y="2238293"/>
            <a:chExt cx="1886362" cy="2364050"/>
          </a:xfrm>
        </p:grpSpPr>
        <p:grpSp>
          <p:nvGrpSpPr>
            <p:cNvPr id="76" name="Group 75"/>
            <p:cNvGrpSpPr>
              <a:grpSpLocks noChangeAspect="1"/>
            </p:cNvGrpSpPr>
            <p:nvPr/>
          </p:nvGrpSpPr>
          <p:grpSpPr>
            <a:xfrm>
              <a:off x="6831705" y="2238293"/>
              <a:ext cx="1052580" cy="2364050"/>
              <a:chOff x="2552700" y="5056188"/>
              <a:chExt cx="884238" cy="1985961"/>
            </a:xfrm>
          </p:grpSpPr>
          <p:sp>
            <p:nvSpPr>
              <p:cNvPr id="6" name="AutoShape 3"/>
              <p:cNvSpPr>
                <a:spLocks noChangeAspect="1" noChangeArrowheads="1" noTextEdit="1"/>
              </p:cNvSpPr>
              <p:nvPr/>
            </p:nvSpPr>
            <p:spPr bwMode="auto">
              <a:xfrm>
                <a:off x="2552700" y="5056188"/>
                <a:ext cx="8842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Rectangle 7"/>
              <p:cNvSpPr>
                <a:spLocks noChangeArrowheads="1"/>
              </p:cNvSpPr>
              <p:nvPr/>
            </p:nvSpPr>
            <p:spPr bwMode="auto">
              <a:xfrm>
                <a:off x="2871788" y="5562600"/>
                <a:ext cx="246063" cy="14763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2844800" y="5419725"/>
                <a:ext cx="300038" cy="63500"/>
              </a:xfrm>
              <a:custGeom>
                <a:avLst/>
                <a:gdLst>
                  <a:gd name="T0" fmla="*/ 113 w 113"/>
                  <a:gd name="T1" fmla="*/ 18 h 24"/>
                  <a:gd name="T2" fmla="*/ 107 w 113"/>
                  <a:gd name="T3" fmla="*/ 24 h 24"/>
                  <a:gd name="T4" fmla="*/ 5 w 113"/>
                  <a:gd name="T5" fmla="*/ 24 h 24"/>
                  <a:gd name="T6" fmla="*/ 0 w 113"/>
                  <a:gd name="T7" fmla="*/ 18 h 24"/>
                  <a:gd name="T8" fmla="*/ 0 w 113"/>
                  <a:gd name="T9" fmla="*/ 6 h 24"/>
                  <a:gd name="T10" fmla="*/ 5 w 113"/>
                  <a:gd name="T11" fmla="*/ 0 h 24"/>
                  <a:gd name="T12" fmla="*/ 107 w 113"/>
                  <a:gd name="T13" fmla="*/ 0 h 24"/>
                  <a:gd name="T14" fmla="*/ 113 w 113"/>
                  <a:gd name="T15" fmla="*/ 6 h 24"/>
                  <a:gd name="T16" fmla="*/ 113 w 113"/>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
                    <a:moveTo>
                      <a:pt x="113" y="18"/>
                    </a:moveTo>
                    <a:cubicBezTo>
                      <a:pt x="113" y="21"/>
                      <a:pt x="110" y="24"/>
                      <a:pt x="107" y="24"/>
                    </a:cubicBezTo>
                    <a:cubicBezTo>
                      <a:pt x="5" y="24"/>
                      <a:pt x="5" y="24"/>
                      <a:pt x="5" y="24"/>
                    </a:cubicBezTo>
                    <a:cubicBezTo>
                      <a:pt x="2" y="24"/>
                      <a:pt x="0" y="21"/>
                      <a:pt x="0" y="18"/>
                    </a:cubicBezTo>
                    <a:cubicBezTo>
                      <a:pt x="0" y="6"/>
                      <a:pt x="0" y="6"/>
                      <a:pt x="0" y="6"/>
                    </a:cubicBezTo>
                    <a:cubicBezTo>
                      <a:pt x="0" y="2"/>
                      <a:pt x="2" y="0"/>
                      <a:pt x="5" y="0"/>
                    </a:cubicBezTo>
                    <a:cubicBezTo>
                      <a:pt x="107" y="0"/>
                      <a:pt x="107" y="0"/>
                      <a:pt x="107" y="0"/>
                    </a:cubicBezTo>
                    <a:cubicBezTo>
                      <a:pt x="110" y="0"/>
                      <a:pt x="113" y="2"/>
                      <a:pt x="113" y="6"/>
                    </a:cubicBezTo>
                    <a:lnTo>
                      <a:pt x="113" y="18"/>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p:cNvSpPr>
                <a:spLocks noChangeArrowheads="1"/>
              </p:cNvSpPr>
              <p:nvPr/>
            </p:nvSpPr>
            <p:spPr bwMode="auto">
              <a:xfrm>
                <a:off x="2840038" y="5654675"/>
                <a:ext cx="304800" cy="23971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27336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2974975" y="6240463"/>
                <a:ext cx="180975" cy="701675"/>
              </a:xfrm>
              <a:custGeom>
                <a:avLst/>
                <a:gdLst>
                  <a:gd name="T0" fmla="*/ 114 w 114"/>
                  <a:gd name="T1" fmla="*/ 442 h 442"/>
                  <a:gd name="T2" fmla="*/ 0 w 114"/>
                  <a:gd name="T3" fmla="*/ 442 h 442"/>
                  <a:gd name="T4" fmla="*/ 60 w 114"/>
                  <a:gd name="T5" fmla="*/ 0 h 442"/>
                  <a:gd name="T6" fmla="*/ 114 w 114"/>
                  <a:gd name="T7" fmla="*/ 0 h 442"/>
                  <a:gd name="T8" fmla="*/ 114 w 114"/>
                  <a:gd name="T9" fmla="*/ 442 h 442"/>
                </a:gdLst>
                <a:ahLst/>
                <a:cxnLst>
                  <a:cxn ang="0">
                    <a:pos x="T0" y="T1"/>
                  </a:cxn>
                  <a:cxn ang="0">
                    <a:pos x="T2" y="T3"/>
                  </a:cxn>
                  <a:cxn ang="0">
                    <a:pos x="T4" y="T5"/>
                  </a:cxn>
                  <a:cxn ang="0">
                    <a:pos x="T6" y="T7"/>
                  </a:cxn>
                  <a:cxn ang="0">
                    <a:pos x="T8" y="T9"/>
                  </a:cxn>
                </a:cxnLst>
                <a:rect l="0" t="0" r="r" b="b"/>
                <a:pathLst>
                  <a:path w="114" h="442">
                    <a:moveTo>
                      <a:pt x="114" y="442"/>
                    </a:moveTo>
                    <a:lnTo>
                      <a:pt x="0" y="442"/>
                    </a:lnTo>
                    <a:lnTo>
                      <a:pt x="60" y="0"/>
                    </a:lnTo>
                    <a:lnTo>
                      <a:pt x="114" y="0"/>
                    </a:lnTo>
                    <a:lnTo>
                      <a:pt x="114" y="4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2717800" y="6942137"/>
                <a:ext cx="196850" cy="100012"/>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6"/>
                      <a:pt x="0" y="38"/>
                    </a:cubicBezTo>
                    <a:cubicBezTo>
                      <a:pt x="42" y="38"/>
                      <a:pt x="42" y="38"/>
                      <a:pt x="42" y="38"/>
                    </a:cubicBezTo>
                    <a:cubicBezTo>
                      <a:pt x="74" y="38"/>
                      <a:pt x="74" y="38"/>
                      <a:pt x="74" y="38"/>
                    </a:cubicBezTo>
                    <a:cubicBezTo>
                      <a:pt x="74" y="0"/>
                      <a:pt x="74" y="0"/>
                      <a:pt x="74" y="0"/>
                    </a:cubicBezTo>
                    <a:lnTo>
                      <a:pt x="42"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3175000" y="5873750"/>
                <a:ext cx="87313" cy="525462"/>
              </a:xfrm>
              <a:custGeom>
                <a:avLst/>
                <a:gdLst>
                  <a:gd name="T0" fmla="*/ 55 w 55"/>
                  <a:gd name="T1" fmla="*/ 331 h 331"/>
                  <a:gd name="T2" fmla="*/ 55 w 55"/>
                  <a:gd name="T3" fmla="*/ 0 h 331"/>
                  <a:gd name="T4" fmla="*/ 0 w 55"/>
                  <a:gd name="T5" fmla="*/ 138 h 331"/>
                  <a:gd name="T6" fmla="*/ 0 w 55"/>
                  <a:gd name="T7" fmla="*/ 331 h 331"/>
                  <a:gd name="T8" fmla="*/ 55 w 55"/>
                  <a:gd name="T9" fmla="*/ 331 h 331"/>
                </a:gdLst>
                <a:ahLst/>
                <a:cxnLst>
                  <a:cxn ang="0">
                    <a:pos x="T0" y="T1"/>
                  </a:cxn>
                  <a:cxn ang="0">
                    <a:pos x="T2" y="T3"/>
                  </a:cxn>
                  <a:cxn ang="0">
                    <a:pos x="T4" y="T5"/>
                  </a:cxn>
                  <a:cxn ang="0">
                    <a:pos x="T6" y="T7"/>
                  </a:cxn>
                  <a:cxn ang="0">
                    <a:pos x="T8" y="T9"/>
                  </a:cxn>
                </a:cxnLst>
                <a:rect l="0" t="0" r="r" b="b"/>
                <a:pathLst>
                  <a:path w="55" h="331">
                    <a:moveTo>
                      <a:pt x="55" y="331"/>
                    </a:moveTo>
                    <a:lnTo>
                      <a:pt x="55" y="0"/>
                    </a:lnTo>
                    <a:lnTo>
                      <a:pt x="0" y="138"/>
                    </a:lnTo>
                    <a:lnTo>
                      <a:pt x="0" y="331"/>
                    </a:lnTo>
                    <a:lnTo>
                      <a:pt x="55"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3175000" y="6308725"/>
                <a:ext cx="88900" cy="179387"/>
              </a:xfrm>
              <a:custGeom>
                <a:avLst/>
                <a:gdLst>
                  <a:gd name="T0" fmla="*/ 0 w 34"/>
                  <a:gd name="T1" fmla="*/ 0 h 68"/>
                  <a:gd name="T2" fmla="*/ 0 w 34"/>
                  <a:gd name="T3" fmla="*/ 68 h 68"/>
                  <a:gd name="T4" fmla="*/ 34 w 34"/>
                  <a:gd name="T5" fmla="*/ 34 h 68"/>
                  <a:gd name="T6" fmla="*/ 0 w 34"/>
                  <a:gd name="T7" fmla="*/ 0 h 68"/>
                </a:gdLst>
                <a:ahLst/>
                <a:cxnLst>
                  <a:cxn ang="0">
                    <a:pos x="T0" y="T1"/>
                  </a:cxn>
                  <a:cxn ang="0">
                    <a:pos x="T2" y="T3"/>
                  </a:cxn>
                  <a:cxn ang="0">
                    <a:pos x="T4" y="T5"/>
                  </a:cxn>
                  <a:cxn ang="0">
                    <a:pos x="T6" y="T7"/>
                  </a:cxn>
                </a:cxnLst>
                <a:rect l="0" t="0" r="r" b="b"/>
                <a:pathLst>
                  <a:path w="34" h="68">
                    <a:moveTo>
                      <a:pt x="0" y="0"/>
                    </a:moveTo>
                    <a:cubicBezTo>
                      <a:pt x="0" y="68"/>
                      <a:pt x="0" y="68"/>
                      <a:pt x="0" y="68"/>
                    </a:cubicBezTo>
                    <a:cubicBezTo>
                      <a:pt x="19" y="68"/>
                      <a:pt x="34" y="53"/>
                      <a:pt x="34" y="34"/>
                    </a:cubicBezTo>
                    <a:cubicBezTo>
                      <a:pt x="34" y="15"/>
                      <a:pt x="1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p:nvSpPr>
            <p:spPr bwMode="auto">
              <a:xfrm>
                <a:off x="2722563" y="5873750"/>
                <a:ext cx="90488" cy="525462"/>
              </a:xfrm>
              <a:custGeom>
                <a:avLst/>
                <a:gdLst>
                  <a:gd name="T0" fmla="*/ 0 w 57"/>
                  <a:gd name="T1" fmla="*/ 331 h 331"/>
                  <a:gd name="T2" fmla="*/ 0 w 57"/>
                  <a:gd name="T3" fmla="*/ 0 h 331"/>
                  <a:gd name="T4" fmla="*/ 57 w 57"/>
                  <a:gd name="T5" fmla="*/ 128 h 331"/>
                  <a:gd name="T6" fmla="*/ 57 w 57"/>
                  <a:gd name="T7" fmla="*/ 331 h 331"/>
                  <a:gd name="T8" fmla="*/ 0 w 57"/>
                  <a:gd name="T9" fmla="*/ 331 h 331"/>
                </a:gdLst>
                <a:ahLst/>
                <a:cxnLst>
                  <a:cxn ang="0">
                    <a:pos x="T0" y="T1"/>
                  </a:cxn>
                  <a:cxn ang="0">
                    <a:pos x="T2" y="T3"/>
                  </a:cxn>
                  <a:cxn ang="0">
                    <a:pos x="T4" y="T5"/>
                  </a:cxn>
                  <a:cxn ang="0">
                    <a:pos x="T6" y="T7"/>
                  </a:cxn>
                  <a:cxn ang="0">
                    <a:pos x="T8" y="T9"/>
                  </a:cxn>
                </a:cxnLst>
                <a:rect l="0" t="0" r="r" b="b"/>
                <a:pathLst>
                  <a:path w="57" h="331">
                    <a:moveTo>
                      <a:pt x="0" y="331"/>
                    </a:moveTo>
                    <a:lnTo>
                      <a:pt x="0" y="0"/>
                    </a:lnTo>
                    <a:lnTo>
                      <a:pt x="57" y="128"/>
                    </a:lnTo>
                    <a:lnTo>
                      <a:pt x="57" y="331"/>
                    </a:lnTo>
                    <a:lnTo>
                      <a:pt x="0" y="331"/>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p:cNvSpPr>
                <a:spLocks/>
              </p:cNvSpPr>
              <p:nvPr/>
            </p:nvSpPr>
            <p:spPr bwMode="auto">
              <a:xfrm>
                <a:off x="2722563" y="6308725"/>
                <a:ext cx="90488" cy="179387"/>
              </a:xfrm>
              <a:custGeom>
                <a:avLst/>
                <a:gdLst>
                  <a:gd name="T0" fmla="*/ 34 w 34"/>
                  <a:gd name="T1" fmla="*/ 0 h 68"/>
                  <a:gd name="T2" fmla="*/ 34 w 34"/>
                  <a:gd name="T3" fmla="*/ 68 h 68"/>
                  <a:gd name="T4" fmla="*/ 0 w 34"/>
                  <a:gd name="T5" fmla="*/ 34 h 68"/>
                  <a:gd name="T6" fmla="*/ 34 w 34"/>
                  <a:gd name="T7" fmla="*/ 0 h 68"/>
                </a:gdLst>
                <a:ahLst/>
                <a:cxnLst>
                  <a:cxn ang="0">
                    <a:pos x="T0" y="T1"/>
                  </a:cxn>
                  <a:cxn ang="0">
                    <a:pos x="T2" y="T3"/>
                  </a:cxn>
                  <a:cxn ang="0">
                    <a:pos x="T4" y="T5"/>
                  </a:cxn>
                  <a:cxn ang="0">
                    <a:pos x="T6" y="T7"/>
                  </a:cxn>
                </a:cxnLst>
                <a:rect l="0" t="0" r="r" b="b"/>
                <a:pathLst>
                  <a:path w="34" h="68">
                    <a:moveTo>
                      <a:pt x="34" y="0"/>
                    </a:moveTo>
                    <a:cubicBezTo>
                      <a:pt x="34" y="68"/>
                      <a:pt x="34" y="68"/>
                      <a:pt x="34" y="68"/>
                    </a:cubicBezTo>
                    <a:cubicBezTo>
                      <a:pt x="15" y="68"/>
                      <a:pt x="0" y="53"/>
                      <a:pt x="0" y="34"/>
                    </a:cubicBezTo>
                    <a:cubicBezTo>
                      <a:pt x="0" y="15"/>
                      <a:pt x="15" y="0"/>
                      <a:pt x="34"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7"/>
              <p:cNvSpPr>
                <a:spLocks/>
              </p:cNvSpPr>
              <p:nvPr/>
            </p:nvSpPr>
            <p:spPr bwMode="auto">
              <a:xfrm>
                <a:off x="2940050" y="5530850"/>
                <a:ext cx="106363" cy="171450"/>
              </a:xfrm>
              <a:custGeom>
                <a:avLst/>
                <a:gdLst>
                  <a:gd name="T0" fmla="*/ 34 w 67"/>
                  <a:gd name="T1" fmla="*/ 108 h 108"/>
                  <a:gd name="T2" fmla="*/ 0 w 67"/>
                  <a:gd name="T3" fmla="*/ 106 h 108"/>
                  <a:gd name="T4" fmla="*/ 0 w 67"/>
                  <a:gd name="T5" fmla="*/ 0 h 108"/>
                  <a:gd name="T6" fmla="*/ 67 w 67"/>
                  <a:gd name="T7" fmla="*/ 0 h 108"/>
                  <a:gd name="T8" fmla="*/ 67 w 67"/>
                  <a:gd name="T9" fmla="*/ 108 h 108"/>
                  <a:gd name="T10" fmla="*/ 34 w 67"/>
                  <a:gd name="T11" fmla="*/ 108 h 108"/>
                </a:gdLst>
                <a:ahLst/>
                <a:cxnLst>
                  <a:cxn ang="0">
                    <a:pos x="T0" y="T1"/>
                  </a:cxn>
                  <a:cxn ang="0">
                    <a:pos x="T2" y="T3"/>
                  </a:cxn>
                  <a:cxn ang="0">
                    <a:pos x="T4" y="T5"/>
                  </a:cxn>
                  <a:cxn ang="0">
                    <a:pos x="T6" y="T7"/>
                  </a:cxn>
                  <a:cxn ang="0">
                    <a:pos x="T8" y="T9"/>
                  </a:cxn>
                  <a:cxn ang="0">
                    <a:pos x="T10" y="T11"/>
                  </a:cxn>
                </a:cxnLst>
                <a:rect l="0" t="0" r="r" b="b"/>
                <a:pathLst>
                  <a:path w="67" h="108">
                    <a:moveTo>
                      <a:pt x="34" y="108"/>
                    </a:moveTo>
                    <a:lnTo>
                      <a:pt x="0" y="106"/>
                    </a:lnTo>
                    <a:lnTo>
                      <a:pt x="0" y="0"/>
                    </a:lnTo>
                    <a:lnTo>
                      <a:pt x="67" y="0"/>
                    </a:lnTo>
                    <a:lnTo>
                      <a:pt x="67" y="108"/>
                    </a:lnTo>
                    <a:lnTo>
                      <a:pt x="34" y="10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8"/>
              <p:cNvSpPr>
                <a:spLocks/>
              </p:cNvSpPr>
              <p:nvPr/>
            </p:nvSpPr>
            <p:spPr bwMode="auto">
              <a:xfrm>
                <a:off x="2940050" y="5530850"/>
                <a:ext cx="106363" cy="92075"/>
              </a:xfrm>
              <a:custGeom>
                <a:avLst/>
                <a:gdLst>
                  <a:gd name="T0" fmla="*/ 0 w 40"/>
                  <a:gd name="T1" fmla="*/ 32 h 35"/>
                  <a:gd name="T2" fmla="*/ 20 w 40"/>
                  <a:gd name="T3" fmla="*/ 35 h 35"/>
                  <a:gd name="T4" fmla="*/ 40 w 40"/>
                  <a:gd name="T5" fmla="*/ 32 h 35"/>
                  <a:gd name="T6" fmla="*/ 40 w 40"/>
                  <a:gd name="T7" fmla="*/ 0 h 35"/>
                  <a:gd name="T8" fmla="*/ 0 w 40"/>
                  <a:gd name="T9" fmla="*/ 0 h 35"/>
                  <a:gd name="T10" fmla="*/ 0 w 40"/>
                  <a:gd name="T11" fmla="*/ 32 h 35"/>
                </a:gdLst>
                <a:ahLst/>
                <a:cxnLst>
                  <a:cxn ang="0">
                    <a:pos x="T0" y="T1"/>
                  </a:cxn>
                  <a:cxn ang="0">
                    <a:pos x="T2" y="T3"/>
                  </a:cxn>
                  <a:cxn ang="0">
                    <a:pos x="T4" y="T5"/>
                  </a:cxn>
                  <a:cxn ang="0">
                    <a:pos x="T6" y="T7"/>
                  </a:cxn>
                  <a:cxn ang="0">
                    <a:pos x="T8" y="T9"/>
                  </a:cxn>
                  <a:cxn ang="0">
                    <a:pos x="T10" y="T11"/>
                  </a:cxn>
                </a:cxnLst>
                <a:rect l="0" t="0" r="r" b="b"/>
                <a:pathLst>
                  <a:path w="40" h="35">
                    <a:moveTo>
                      <a:pt x="0" y="32"/>
                    </a:moveTo>
                    <a:cubicBezTo>
                      <a:pt x="7" y="34"/>
                      <a:pt x="13" y="35"/>
                      <a:pt x="20" y="35"/>
                    </a:cubicBezTo>
                    <a:cubicBezTo>
                      <a:pt x="27" y="35"/>
                      <a:pt x="34" y="34"/>
                      <a:pt x="40" y="32"/>
                    </a:cubicBezTo>
                    <a:cubicBezTo>
                      <a:pt x="40" y="0"/>
                      <a:pt x="40" y="0"/>
                      <a:pt x="40" y="0"/>
                    </a:cubicBezTo>
                    <a:cubicBezTo>
                      <a:pt x="0" y="0"/>
                      <a:pt x="0" y="0"/>
                      <a:pt x="0" y="0"/>
                    </a:cubicBezTo>
                    <a:lnTo>
                      <a:pt x="0" y="32"/>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9"/>
              <p:cNvSpPr>
                <a:spLocks/>
              </p:cNvSpPr>
              <p:nvPr/>
            </p:nvSpPr>
            <p:spPr bwMode="auto">
              <a:xfrm>
                <a:off x="2871788" y="5370513"/>
                <a:ext cx="246063" cy="231775"/>
              </a:xfrm>
              <a:custGeom>
                <a:avLst/>
                <a:gdLst>
                  <a:gd name="T0" fmla="*/ 0 w 93"/>
                  <a:gd name="T1" fmla="*/ 0 h 88"/>
                  <a:gd name="T2" fmla="*/ 0 w 93"/>
                  <a:gd name="T3" fmla="*/ 73 h 88"/>
                  <a:gd name="T4" fmla="*/ 0 w 93"/>
                  <a:gd name="T5" fmla="*/ 73 h 88"/>
                  <a:gd name="T6" fmla="*/ 46 w 93"/>
                  <a:gd name="T7" fmla="*/ 88 h 88"/>
                  <a:gd name="T8" fmla="*/ 93 w 93"/>
                  <a:gd name="T9" fmla="*/ 73 h 88"/>
                  <a:gd name="T10" fmla="*/ 93 w 93"/>
                  <a:gd name="T11" fmla="*/ 0 h 88"/>
                  <a:gd name="T12" fmla="*/ 0 w 9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0" y="0"/>
                    </a:moveTo>
                    <a:cubicBezTo>
                      <a:pt x="0" y="73"/>
                      <a:pt x="0" y="73"/>
                      <a:pt x="0" y="73"/>
                    </a:cubicBezTo>
                    <a:cubicBezTo>
                      <a:pt x="0" y="73"/>
                      <a:pt x="0" y="73"/>
                      <a:pt x="0" y="73"/>
                    </a:cubicBezTo>
                    <a:cubicBezTo>
                      <a:pt x="13" y="82"/>
                      <a:pt x="29" y="88"/>
                      <a:pt x="46" y="88"/>
                    </a:cubicBezTo>
                    <a:cubicBezTo>
                      <a:pt x="63" y="88"/>
                      <a:pt x="80" y="82"/>
                      <a:pt x="93" y="73"/>
                    </a:cubicBezTo>
                    <a:cubicBezTo>
                      <a:pt x="93" y="0"/>
                      <a:pt x="93" y="0"/>
                      <a:pt x="93"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0"/>
              <p:cNvSpPr>
                <a:spLocks/>
              </p:cNvSpPr>
              <p:nvPr/>
            </p:nvSpPr>
            <p:spPr bwMode="auto">
              <a:xfrm>
                <a:off x="2871788" y="5254625"/>
                <a:ext cx="174625" cy="184150"/>
              </a:xfrm>
              <a:custGeom>
                <a:avLst/>
                <a:gdLst>
                  <a:gd name="T0" fmla="*/ 66 w 66"/>
                  <a:gd name="T1" fmla="*/ 4 h 70"/>
                  <a:gd name="T2" fmla="*/ 46 w 66"/>
                  <a:gd name="T3" fmla="*/ 0 h 70"/>
                  <a:gd name="T4" fmla="*/ 0 w 66"/>
                  <a:gd name="T5" fmla="*/ 47 h 70"/>
                  <a:gd name="T6" fmla="*/ 0 w 66"/>
                  <a:gd name="T7" fmla="*/ 70 h 70"/>
                  <a:gd name="T8" fmla="*/ 66 w 66"/>
                  <a:gd name="T9" fmla="*/ 4 h 70"/>
                </a:gdLst>
                <a:ahLst/>
                <a:cxnLst>
                  <a:cxn ang="0">
                    <a:pos x="T0" y="T1"/>
                  </a:cxn>
                  <a:cxn ang="0">
                    <a:pos x="T2" y="T3"/>
                  </a:cxn>
                  <a:cxn ang="0">
                    <a:pos x="T4" y="T5"/>
                  </a:cxn>
                  <a:cxn ang="0">
                    <a:pos x="T6" y="T7"/>
                  </a:cxn>
                  <a:cxn ang="0">
                    <a:pos x="T8" y="T9"/>
                  </a:cxn>
                </a:cxnLst>
                <a:rect l="0" t="0" r="r" b="b"/>
                <a:pathLst>
                  <a:path w="66" h="70">
                    <a:moveTo>
                      <a:pt x="66" y="4"/>
                    </a:moveTo>
                    <a:cubicBezTo>
                      <a:pt x="60" y="1"/>
                      <a:pt x="53" y="0"/>
                      <a:pt x="46" y="0"/>
                    </a:cubicBezTo>
                    <a:cubicBezTo>
                      <a:pt x="21" y="0"/>
                      <a:pt x="0" y="21"/>
                      <a:pt x="0" y="47"/>
                    </a:cubicBezTo>
                    <a:cubicBezTo>
                      <a:pt x="0" y="70"/>
                      <a:pt x="0" y="70"/>
                      <a:pt x="0" y="70"/>
                    </a:cubicBezTo>
                    <a:cubicBezTo>
                      <a:pt x="34" y="66"/>
                      <a:pt x="62" y="38"/>
                      <a:pt x="66"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1"/>
              <p:cNvSpPr>
                <a:spLocks/>
              </p:cNvSpPr>
              <p:nvPr/>
            </p:nvSpPr>
            <p:spPr bwMode="auto">
              <a:xfrm>
                <a:off x="2943225" y="5254625"/>
                <a:ext cx="174625" cy="184150"/>
              </a:xfrm>
              <a:custGeom>
                <a:avLst/>
                <a:gdLst>
                  <a:gd name="T0" fmla="*/ 0 w 66"/>
                  <a:gd name="T1" fmla="*/ 4 h 70"/>
                  <a:gd name="T2" fmla="*/ 19 w 66"/>
                  <a:gd name="T3" fmla="*/ 0 h 70"/>
                  <a:gd name="T4" fmla="*/ 66 w 66"/>
                  <a:gd name="T5" fmla="*/ 47 h 70"/>
                  <a:gd name="T6" fmla="*/ 66 w 66"/>
                  <a:gd name="T7" fmla="*/ 70 h 70"/>
                  <a:gd name="T8" fmla="*/ 0 w 66"/>
                  <a:gd name="T9" fmla="*/ 4 h 70"/>
                </a:gdLst>
                <a:ahLst/>
                <a:cxnLst>
                  <a:cxn ang="0">
                    <a:pos x="T0" y="T1"/>
                  </a:cxn>
                  <a:cxn ang="0">
                    <a:pos x="T2" y="T3"/>
                  </a:cxn>
                  <a:cxn ang="0">
                    <a:pos x="T4" y="T5"/>
                  </a:cxn>
                  <a:cxn ang="0">
                    <a:pos x="T6" y="T7"/>
                  </a:cxn>
                  <a:cxn ang="0">
                    <a:pos x="T8" y="T9"/>
                  </a:cxn>
                </a:cxnLst>
                <a:rect l="0" t="0" r="r" b="b"/>
                <a:pathLst>
                  <a:path w="66" h="70">
                    <a:moveTo>
                      <a:pt x="0" y="4"/>
                    </a:moveTo>
                    <a:cubicBezTo>
                      <a:pt x="6" y="1"/>
                      <a:pt x="12" y="0"/>
                      <a:pt x="19" y="0"/>
                    </a:cubicBezTo>
                    <a:cubicBezTo>
                      <a:pt x="45" y="0"/>
                      <a:pt x="66" y="21"/>
                      <a:pt x="66" y="47"/>
                    </a:cubicBezTo>
                    <a:cubicBezTo>
                      <a:pt x="66" y="70"/>
                      <a:pt x="66" y="70"/>
                      <a:pt x="66" y="70"/>
                    </a:cubicBezTo>
                    <a:cubicBezTo>
                      <a:pt x="31" y="66"/>
                      <a:pt x="4" y="38"/>
                      <a:pt x="0" y="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2"/>
              <p:cNvSpPr>
                <a:spLocks/>
              </p:cNvSpPr>
              <p:nvPr/>
            </p:nvSpPr>
            <p:spPr bwMode="auto">
              <a:xfrm>
                <a:off x="2706688" y="5654675"/>
                <a:ext cx="571500" cy="622300"/>
              </a:xfrm>
              <a:custGeom>
                <a:avLst/>
                <a:gdLst>
                  <a:gd name="T0" fmla="*/ 170 w 215"/>
                  <a:gd name="T1" fmla="*/ 0 h 236"/>
                  <a:gd name="T2" fmla="*/ 144 w 215"/>
                  <a:gd name="T3" fmla="*/ 0 h 236"/>
                  <a:gd name="T4" fmla="*/ 108 w 215"/>
                  <a:gd name="T5" fmla="*/ 32 h 236"/>
                  <a:gd name="T6" fmla="*/ 72 w 215"/>
                  <a:gd name="T7" fmla="*/ 0 h 236"/>
                  <a:gd name="T8" fmla="*/ 45 w 215"/>
                  <a:gd name="T9" fmla="*/ 0 h 236"/>
                  <a:gd name="T10" fmla="*/ 0 w 215"/>
                  <a:gd name="T11" fmla="*/ 45 h 236"/>
                  <a:gd name="T12" fmla="*/ 0 w 215"/>
                  <a:gd name="T13" fmla="*/ 170 h 236"/>
                  <a:gd name="T14" fmla="*/ 40 w 215"/>
                  <a:gd name="T15" fmla="*/ 170 h 236"/>
                  <a:gd name="T16" fmla="*/ 40 w 215"/>
                  <a:gd name="T17" fmla="*/ 84 h 236"/>
                  <a:gd name="T18" fmla="*/ 45 w 215"/>
                  <a:gd name="T19" fmla="*/ 84 h 236"/>
                  <a:gd name="T20" fmla="*/ 46 w 215"/>
                  <a:gd name="T21" fmla="*/ 236 h 236"/>
                  <a:gd name="T22" fmla="*/ 169 w 215"/>
                  <a:gd name="T23" fmla="*/ 236 h 236"/>
                  <a:gd name="T24" fmla="*/ 170 w 215"/>
                  <a:gd name="T25" fmla="*/ 84 h 236"/>
                  <a:gd name="T26" fmla="*/ 176 w 215"/>
                  <a:gd name="T27" fmla="*/ 84 h 236"/>
                  <a:gd name="T28" fmla="*/ 176 w 215"/>
                  <a:gd name="T29" fmla="*/ 166 h 236"/>
                  <a:gd name="T30" fmla="*/ 215 w 215"/>
                  <a:gd name="T31" fmla="*/ 166 h 236"/>
                  <a:gd name="T32" fmla="*/ 215 w 215"/>
                  <a:gd name="T33" fmla="*/ 45 h 236"/>
                  <a:gd name="T34" fmla="*/ 170 w 215"/>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36">
                    <a:moveTo>
                      <a:pt x="170" y="0"/>
                    </a:moveTo>
                    <a:cubicBezTo>
                      <a:pt x="144" y="0"/>
                      <a:pt x="144" y="0"/>
                      <a:pt x="144" y="0"/>
                    </a:cubicBezTo>
                    <a:cubicBezTo>
                      <a:pt x="108" y="32"/>
                      <a:pt x="108" y="32"/>
                      <a:pt x="108" y="32"/>
                    </a:cubicBezTo>
                    <a:cubicBezTo>
                      <a:pt x="72" y="0"/>
                      <a:pt x="72" y="0"/>
                      <a:pt x="72" y="0"/>
                    </a:cubicBezTo>
                    <a:cubicBezTo>
                      <a:pt x="45" y="0"/>
                      <a:pt x="45" y="0"/>
                      <a:pt x="45" y="0"/>
                    </a:cubicBezTo>
                    <a:cubicBezTo>
                      <a:pt x="20" y="0"/>
                      <a:pt x="0" y="20"/>
                      <a:pt x="0" y="45"/>
                    </a:cubicBezTo>
                    <a:cubicBezTo>
                      <a:pt x="0" y="170"/>
                      <a:pt x="0" y="170"/>
                      <a:pt x="0" y="170"/>
                    </a:cubicBezTo>
                    <a:cubicBezTo>
                      <a:pt x="40" y="170"/>
                      <a:pt x="40" y="170"/>
                      <a:pt x="40" y="170"/>
                    </a:cubicBezTo>
                    <a:cubicBezTo>
                      <a:pt x="40" y="84"/>
                      <a:pt x="40" y="84"/>
                      <a:pt x="40" y="84"/>
                    </a:cubicBezTo>
                    <a:cubicBezTo>
                      <a:pt x="45" y="84"/>
                      <a:pt x="45" y="84"/>
                      <a:pt x="45" y="84"/>
                    </a:cubicBezTo>
                    <a:cubicBezTo>
                      <a:pt x="46" y="236"/>
                      <a:pt x="46" y="236"/>
                      <a:pt x="46" y="236"/>
                    </a:cubicBezTo>
                    <a:cubicBezTo>
                      <a:pt x="169" y="236"/>
                      <a:pt x="169" y="236"/>
                      <a:pt x="169" y="236"/>
                    </a:cubicBezTo>
                    <a:cubicBezTo>
                      <a:pt x="170" y="84"/>
                      <a:pt x="170" y="84"/>
                      <a:pt x="170" y="84"/>
                    </a:cubicBezTo>
                    <a:cubicBezTo>
                      <a:pt x="176" y="84"/>
                      <a:pt x="176" y="84"/>
                      <a:pt x="176" y="84"/>
                    </a:cubicBezTo>
                    <a:cubicBezTo>
                      <a:pt x="176" y="166"/>
                      <a:pt x="176" y="166"/>
                      <a:pt x="176" y="166"/>
                    </a:cubicBezTo>
                    <a:cubicBezTo>
                      <a:pt x="215" y="166"/>
                      <a:pt x="215" y="166"/>
                      <a:pt x="215" y="166"/>
                    </a:cubicBezTo>
                    <a:cubicBezTo>
                      <a:pt x="215" y="45"/>
                      <a:pt x="215" y="45"/>
                      <a:pt x="215" y="45"/>
                    </a:cubicBezTo>
                    <a:cubicBezTo>
                      <a:pt x="215" y="20"/>
                      <a:pt x="195" y="0"/>
                      <a:pt x="17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3"/>
              <p:cNvSpPr>
                <a:spLocks/>
              </p:cNvSpPr>
              <p:nvPr/>
            </p:nvSpPr>
            <p:spPr bwMode="auto">
              <a:xfrm>
                <a:off x="2733675"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7"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4"/>
              <p:cNvSpPr>
                <a:spLocks/>
              </p:cNvSpPr>
              <p:nvPr/>
            </p:nvSpPr>
            <p:spPr bwMode="auto">
              <a:xfrm>
                <a:off x="2962275" y="6942137"/>
                <a:ext cx="198438" cy="100012"/>
              </a:xfrm>
              <a:custGeom>
                <a:avLst/>
                <a:gdLst>
                  <a:gd name="T0" fmla="*/ 43 w 75"/>
                  <a:gd name="T1" fmla="*/ 0 h 38"/>
                  <a:gd name="T2" fmla="*/ 0 w 75"/>
                  <a:gd name="T3" fmla="*/ 38 h 38"/>
                  <a:gd name="T4" fmla="*/ 43 w 75"/>
                  <a:gd name="T5" fmla="*/ 38 h 38"/>
                  <a:gd name="T6" fmla="*/ 75 w 75"/>
                  <a:gd name="T7" fmla="*/ 38 h 38"/>
                  <a:gd name="T8" fmla="*/ 75 w 75"/>
                  <a:gd name="T9" fmla="*/ 0 h 38"/>
                  <a:gd name="T10" fmla="*/ 43 w 75"/>
                  <a:gd name="T11" fmla="*/ 0 h 38"/>
                </a:gdLst>
                <a:ahLst/>
                <a:cxnLst>
                  <a:cxn ang="0">
                    <a:pos x="T0" y="T1"/>
                  </a:cxn>
                  <a:cxn ang="0">
                    <a:pos x="T2" y="T3"/>
                  </a:cxn>
                  <a:cxn ang="0">
                    <a:pos x="T4" y="T5"/>
                  </a:cxn>
                  <a:cxn ang="0">
                    <a:pos x="T6" y="T7"/>
                  </a:cxn>
                  <a:cxn ang="0">
                    <a:pos x="T8" y="T9"/>
                  </a:cxn>
                  <a:cxn ang="0">
                    <a:pos x="T10" y="T11"/>
                  </a:cxn>
                </a:cxnLst>
                <a:rect l="0" t="0" r="r" b="b"/>
                <a:pathLst>
                  <a:path w="75" h="38">
                    <a:moveTo>
                      <a:pt x="43" y="0"/>
                    </a:moveTo>
                    <a:cubicBezTo>
                      <a:pt x="21" y="0"/>
                      <a:pt x="2" y="16"/>
                      <a:pt x="0" y="38"/>
                    </a:cubicBezTo>
                    <a:cubicBezTo>
                      <a:pt x="43" y="38"/>
                      <a:pt x="43" y="38"/>
                      <a:pt x="43" y="38"/>
                    </a:cubicBezTo>
                    <a:cubicBezTo>
                      <a:pt x="75" y="38"/>
                      <a:pt x="75" y="38"/>
                      <a:pt x="75" y="38"/>
                    </a:cubicBezTo>
                    <a:cubicBezTo>
                      <a:pt x="75" y="0"/>
                      <a:pt x="75" y="0"/>
                      <a:pt x="75" y="0"/>
                    </a:cubicBezTo>
                    <a:lnTo>
                      <a:pt x="4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25"/>
              <p:cNvSpPr>
                <a:spLocks/>
              </p:cNvSpPr>
              <p:nvPr/>
            </p:nvSpPr>
            <p:spPr bwMode="auto">
              <a:xfrm>
                <a:off x="2979738" y="6942137"/>
                <a:ext cx="180975" cy="49212"/>
              </a:xfrm>
              <a:custGeom>
                <a:avLst/>
                <a:gdLst>
                  <a:gd name="T0" fmla="*/ 36 w 68"/>
                  <a:gd name="T1" fmla="*/ 0 h 19"/>
                  <a:gd name="T2" fmla="*/ 0 w 68"/>
                  <a:gd name="T3" fmla="*/ 19 h 19"/>
                  <a:gd name="T4" fmla="*/ 46 w 68"/>
                  <a:gd name="T5" fmla="*/ 19 h 19"/>
                  <a:gd name="T6" fmla="*/ 68 w 68"/>
                  <a:gd name="T7" fmla="*/ 0 h 19"/>
                  <a:gd name="T8" fmla="*/ 36 w 68"/>
                  <a:gd name="T9" fmla="*/ 0 h 19"/>
                </a:gdLst>
                <a:ahLst/>
                <a:cxnLst>
                  <a:cxn ang="0">
                    <a:pos x="T0" y="T1"/>
                  </a:cxn>
                  <a:cxn ang="0">
                    <a:pos x="T2" y="T3"/>
                  </a:cxn>
                  <a:cxn ang="0">
                    <a:pos x="T4" y="T5"/>
                  </a:cxn>
                  <a:cxn ang="0">
                    <a:pos x="T6" y="T7"/>
                  </a:cxn>
                  <a:cxn ang="0">
                    <a:pos x="T8" y="T9"/>
                  </a:cxn>
                </a:cxnLst>
                <a:rect l="0" t="0" r="r" b="b"/>
                <a:pathLst>
                  <a:path w="68" h="19">
                    <a:moveTo>
                      <a:pt x="36" y="0"/>
                    </a:moveTo>
                    <a:cubicBezTo>
                      <a:pt x="21" y="0"/>
                      <a:pt x="8" y="7"/>
                      <a:pt x="0" y="19"/>
                    </a:cubicBezTo>
                    <a:cubicBezTo>
                      <a:pt x="46" y="19"/>
                      <a:pt x="46" y="19"/>
                      <a:pt x="46" y="19"/>
                    </a:cubicBezTo>
                    <a:cubicBezTo>
                      <a:pt x="57" y="19"/>
                      <a:pt x="66" y="10"/>
                      <a:pt x="68" y="0"/>
                    </a:cubicBezTo>
                    <a:lnTo>
                      <a:pt x="36"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26"/>
              <p:cNvSpPr>
                <a:spLocks noChangeArrowheads="1"/>
              </p:cNvSpPr>
              <p:nvPr/>
            </p:nvSpPr>
            <p:spPr bwMode="auto">
              <a:xfrm>
                <a:off x="3160713"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Oval 27"/>
              <p:cNvSpPr>
                <a:spLocks noChangeArrowheads="1"/>
              </p:cNvSpPr>
              <p:nvPr/>
            </p:nvSpPr>
            <p:spPr bwMode="auto">
              <a:xfrm>
                <a:off x="3200400"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28"/>
              <p:cNvSpPr>
                <a:spLocks noChangeArrowheads="1"/>
              </p:cNvSpPr>
              <p:nvPr/>
            </p:nvSpPr>
            <p:spPr bwMode="auto">
              <a:xfrm>
                <a:off x="3240088" y="6324600"/>
                <a:ext cx="31750" cy="349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Oval 29"/>
              <p:cNvSpPr>
                <a:spLocks noChangeArrowheads="1"/>
              </p:cNvSpPr>
              <p:nvPr/>
            </p:nvSpPr>
            <p:spPr bwMode="auto">
              <a:xfrm>
                <a:off x="2847975" y="5510213"/>
                <a:ext cx="17463"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30"/>
              <p:cNvSpPr>
                <a:spLocks noChangeArrowheads="1"/>
              </p:cNvSpPr>
              <p:nvPr/>
            </p:nvSpPr>
            <p:spPr bwMode="auto">
              <a:xfrm>
                <a:off x="3124200" y="5510213"/>
                <a:ext cx="15875" cy="15875"/>
              </a:xfrm>
              <a:prstGeom prst="ellipse">
                <a:avLst/>
              </a:pr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31"/>
              <p:cNvSpPr>
                <a:spLocks/>
              </p:cNvSpPr>
              <p:nvPr/>
            </p:nvSpPr>
            <p:spPr bwMode="auto">
              <a:xfrm>
                <a:off x="2663825" y="6049963"/>
                <a:ext cx="149225" cy="74612"/>
              </a:xfrm>
              <a:custGeom>
                <a:avLst/>
                <a:gdLst>
                  <a:gd name="T0" fmla="*/ 0 w 94"/>
                  <a:gd name="T1" fmla="*/ 47 h 47"/>
                  <a:gd name="T2" fmla="*/ 94 w 94"/>
                  <a:gd name="T3" fmla="*/ 47 h 47"/>
                  <a:gd name="T4" fmla="*/ 94 w 94"/>
                  <a:gd name="T5" fmla="*/ 0 h 47"/>
                  <a:gd name="T6" fmla="*/ 44 w 94"/>
                  <a:gd name="T7" fmla="*/ 0 h 47"/>
                  <a:gd name="T8" fmla="*/ 27 w 94"/>
                  <a:gd name="T9" fmla="*/ 20 h 47"/>
                  <a:gd name="T10" fmla="*/ 27 w 94"/>
                  <a:gd name="T11" fmla="*/ 0 h 47"/>
                  <a:gd name="T12" fmla="*/ 0 w 94"/>
                  <a:gd name="T13" fmla="*/ 0 h 47"/>
                  <a:gd name="T14" fmla="*/ 0 w 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7">
                    <a:moveTo>
                      <a:pt x="0" y="47"/>
                    </a:moveTo>
                    <a:lnTo>
                      <a:pt x="94" y="47"/>
                    </a:lnTo>
                    <a:lnTo>
                      <a:pt x="94" y="0"/>
                    </a:lnTo>
                    <a:lnTo>
                      <a:pt x="44" y="0"/>
                    </a:lnTo>
                    <a:lnTo>
                      <a:pt x="27" y="20"/>
                    </a:lnTo>
                    <a:lnTo>
                      <a:pt x="27" y="0"/>
                    </a:lnTo>
                    <a:lnTo>
                      <a:pt x="0" y="0"/>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32"/>
              <p:cNvSpPr>
                <a:spLocks/>
              </p:cNvSpPr>
              <p:nvPr/>
            </p:nvSpPr>
            <p:spPr bwMode="auto">
              <a:xfrm>
                <a:off x="3175000" y="6049963"/>
                <a:ext cx="147638" cy="74612"/>
              </a:xfrm>
              <a:custGeom>
                <a:avLst/>
                <a:gdLst>
                  <a:gd name="T0" fmla="*/ 93 w 93"/>
                  <a:gd name="T1" fmla="*/ 47 h 47"/>
                  <a:gd name="T2" fmla="*/ 0 w 93"/>
                  <a:gd name="T3" fmla="*/ 47 h 47"/>
                  <a:gd name="T4" fmla="*/ 0 w 93"/>
                  <a:gd name="T5" fmla="*/ 0 h 47"/>
                  <a:gd name="T6" fmla="*/ 48 w 93"/>
                  <a:gd name="T7" fmla="*/ 0 h 47"/>
                  <a:gd name="T8" fmla="*/ 66 w 93"/>
                  <a:gd name="T9" fmla="*/ 20 h 47"/>
                  <a:gd name="T10" fmla="*/ 66 w 93"/>
                  <a:gd name="T11" fmla="*/ 0 h 47"/>
                  <a:gd name="T12" fmla="*/ 93 w 93"/>
                  <a:gd name="T13" fmla="*/ 0 h 47"/>
                  <a:gd name="T14" fmla="*/ 93 w 93"/>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47">
                    <a:moveTo>
                      <a:pt x="93" y="47"/>
                    </a:moveTo>
                    <a:lnTo>
                      <a:pt x="0" y="47"/>
                    </a:lnTo>
                    <a:lnTo>
                      <a:pt x="0" y="0"/>
                    </a:lnTo>
                    <a:lnTo>
                      <a:pt x="48" y="0"/>
                    </a:lnTo>
                    <a:lnTo>
                      <a:pt x="66" y="20"/>
                    </a:lnTo>
                    <a:lnTo>
                      <a:pt x="66" y="0"/>
                    </a:lnTo>
                    <a:lnTo>
                      <a:pt x="93" y="0"/>
                    </a:lnTo>
                    <a:lnTo>
                      <a:pt x="9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Oval 33"/>
              <p:cNvSpPr>
                <a:spLocks noChangeArrowheads="1"/>
              </p:cNvSpPr>
              <p:nvPr/>
            </p:nvSpPr>
            <p:spPr bwMode="auto">
              <a:xfrm>
                <a:off x="3046413"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34"/>
              <p:cNvSpPr>
                <a:spLocks noChangeArrowheads="1"/>
              </p:cNvSpPr>
              <p:nvPr/>
            </p:nvSpPr>
            <p:spPr bwMode="auto">
              <a:xfrm>
                <a:off x="307340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Oval 35"/>
              <p:cNvSpPr>
                <a:spLocks noChangeArrowheads="1"/>
              </p:cNvSpPr>
              <p:nvPr/>
            </p:nvSpPr>
            <p:spPr bwMode="auto">
              <a:xfrm>
                <a:off x="306070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Oval 36"/>
              <p:cNvSpPr>
                <a:spLocks noChangeArrowheads="1"/>
              </p:cNvSpPr>
              <p:nvPr/>
            </p:nvSpPr>
            <p:spPr bwMode="auto">
              <a:xfrm>
                <a:off x="2900363" y="5480050"/>
                <a:ext cx="14288"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37"/>
              <p:cNvSpPr>
                <a:spLocks noChangeArrowheads="1"/>
              </p:cNvSpPr>
              <p:nvPr/>
            </p:nvSpPr>
            <p:spPr bwMode="auto">
              <a:xfrm>
                <a:off x="2927350" y="5480050"/>
                <a:ext cx="11113"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Oval 38"/>
              <p:cNvSpPr>
                <a:spLocks noChangeArrowheads="1"/>
              </p:cNvSpPr>
              <p:nvPr/>
            </p:nvSpPr>
            <p:spPr bwMode="auto">
              <a:xfrm>
                <a:off x="2914650" y="5507038"/>
                <a:ext cx="9525" cy="11112"/>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Oval 39"/>
              <p:cNvSpPr>
                <a:spLocks noChangeArrowheads="1"/>
              </p:cNvSpPr>
              <p:nvPr/>
            </p:nvSpPr>
            <p:spPr bwMode="auto">
              <a:xfrm>
                <a:off x="2911475" y="5454650"/>
                <a:ext cx="19050"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40"/>
              <p:cNvSpPr>
                <a:spLocks noChangeArrowheads="1"/>
              </p:cNvSpPr>
              <p:nvPr/>
            </p:nvSpPr>
            <p:spPr bwMode="auto">
              <a:xfrm>
                <a:off x="3057525" y="5454650"/>
                <a:ext cx="15875" cy="158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41"/>
              <p:cNvSpPr>
                <a:spLocks/>
              </p:cNvSpPr>
              <p:nvPr/>
            </p:nvSpPr>
            <p:spPr bwMode="auto">
              <a:xfrm>
                <a:off x="2970213" y="5499100"/>
                <a:ext cx="44450" cy="19050"/>
              </a:xfrm>
              <a:custGeom>
                <a:avLst/>
                <a:gdLst>
                  <a:gd name="T0" fmla="*/ 0 w 17"/>
                  <a:gd name="T1" fmla="*/ 0 h 7"/>
                  <a:gd name="T2" fmla="*/ 9 w 17"/>
                  <a:gd name="T3" fmla="*/ 7 h 7"/>
                  <a:gd name="T4" fmla="*/ 17 w 17"/>
                  <a:gd name="T5" fmla="*/ 0 h 7"/>
                  <a:gd name="T6" fmla="*/ 0 w 17"/>
                  <a:gd name="T7" fmla="*/ 0 h 7"/>
                </a:gdLst>
                <a:ahLst/>
                <a:cxnLst>
                  <a:cxn ang="0">
                    <a:pos x="T0" y="T1"/>
                  </a:cxn>
                  <a:cxn ang="0">
                    <a:pos x="T2" y="T3"/>
                  </a:cxn>
                  <a:cxn ang="0">
                    <a:pos x="T4" y="T5"/>
                  </a:cxn>
                  <a:cxn ang="0">
                    <a:pos x="T6" y="T7"/>
                  </a:cxn>
                </a:cxnLst>
                <a:rect l="0" t="0" r="r" b="b"/>
                <a:pathLst>
                  <a:path w="17" h="7">
                    <a:moveTo>
                      <a:pt x="0" y="0"/>
                    </a:moveTo>
                    <a:cubicBezTo>
                      <a:pt x="1" y="4"/>
                      <a:pt x="5" y="7"/>
                      <a:pt x="9" y="7"/>
                    </a:cubicBezTo>
                    <a:cubicBezTo>
                      <a:pt x="13" y="7"/>
                      <a:pt x="16" y="4"/>
                      <a:pt x="17"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2"/>
              <p:cNvSpPr>
                <a:spLocks noChangeArrowheads="1"/>
              </p:cNvSpPr>
              <p:nvPr/>
            </p:nvSpPr>
            <p:spPr bwMode="auto">
              <a:xfrm>
                <a:off x="2863850" y="6276975"/>
                <a:ext cx="244475" cy="825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3"/>
              <p:cNvSpPr>
                <a:spLocks noChangeArrowheads="1"/>
              </p:cNvSpPr>
              <p:nvPr/>
            </p:nvSpPr>
            <p:spPr bwMode="auto">
              <a:xfrm>
                <a:off x="2662238" y="5924550"/>
                <a:ext cx="660400" cy="69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Rectangle 44"/>
              <p:cNvSpPr>
                <a:spLocks noChangeArrowheads="1"/>
              </p:cNvSpPr>
              <p:nvPr/>
            </p:nvSpPr>
            <p:spPr bwMode="auto">
              <a:xfrm>
                <a:off x="2662238" y="6057900"/>
                <a:ext cx="268288" cy="714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55"/>
              <p:cNvSpPr>
                <a:spLocks/>
              </p:cNvSpPr>
              <p:nvPr/>
            </p:nvSpPr>
            <p:spPr bwMode="auto">
              <a:xfrm>
                <a:off x="2943225" y="5541963"/>
                <a:ext cx="101600" cy="20637"/>
              </a:xfrm>
              <a:custGeom>
                <a:avLst/>
                <a:gdLst>
                  <a:gd name="T0" fmla="*/ 0 w 38"/>
                  <a:gd name="T1" fmla="*/ 0 h 8"/>
                  <a:gd name="T2" fmla="*/ 19 w 38"/>
                  <a:gd name="T3" fmla="*/ 8 h 8"/>
                  <a:gd name="T4" fmla="*/ 38 w 38"/>
                  <a:gd name="T5" fmla="*/ 0 h 8"/>
                  <a:gd name="T6" fmla="*/ 0 w 38"/>
                  <a:gd name="T7" fmla="*/ 0 h 8"/>
                </a:gdLst>
                <a:ahLst/>
                <a:cxnLst>
                  <a:cxn ang="0">
                    <a:pos x="T0" y="T1"/>
                  </a:cxn>
                  <a:cxn ang="0">
                    <a:pos x="T2" y="T3"/>
                  </a:cxn>
                  <a:cxn ang="0">
                    <a:pos x="T4" y="T5"/>
                  </a:cxn>
                  <a:cxn ang="0">
                    <a:pos x="T6" y="T7"/>
                  </a:cxn>
                </a:cxnLst>
                <a:rect l="0" t="0" r="r" b="b"/>
                <a:pathLst>
                  <a:path w="38" h="8">
                    <a:moveTo>
                      <a:pt x="0" y="0"/>
                    </a:moveTo>
                    <a:cubicBezTo>
                      <a:pt x="5" y="5"/>
                      <a:pt x="12" y="8"/>
                      <a:pt x="19" y="8"/>
                    </a:cubicBezTo>
                    <a:cubicBezTo>
                      <a:pt x="27" y="8"/>
                      <a:pt x="33" y="5"/>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7" name="TextBox 36"/>
            <p:cNvSpPr txBox="1"/>
            <p:nvPr/>
          </p:nvSpPr>
          <p:spPr>
            <a:xfrm>
              <a:off x="6396862" y="3897028"/>
              <a:ext cx="1886362" cy="615553"/>
            </a:xfrm>
            <a:prstGeom prst="rect">
              <a:avLst/>
            </a:prstGeom>
            <a:noFill/>
          </p:spPr>
          <p:txBody>
            <a:bodyPr wrap="square" lIns="0" tIns="0" rIns="0" bIns="0" rtlCol="0">
              <a:spAutoFit/>
            </a:bodyPr>
            <a:lstStyle/>
            <a:p>
              <a:pPr algn="ctr"/>
              <a:r>
                <a:rPr lang="en-US" sz="2000" spc="-70" dirty="0" smtClean="0">
                  <a:solidFill>
                    <a:schemeClr val="bg1"/>
                  </a:solidFill>
                </a:rPr>
                <a:t>Concentrate on</a:t>
              </a:r>
              <a:br>
                <a:rPr lang="en-US" sz="2000" spc="-70" dirty="0" smtClean="0">
                  <a:solidFill>
                    <a:schemeClr val="bg1"/>
                  </a:solidFill>
                </a:rPr>
              </a:br>
              <a:r>
                <a:rPr lang="en-US" sz="2000" spc="-70" dirty="0" smtClean="0">
                  <a:solidFill>
                    <a:schemeClr val="bg1"/>
                  </a:solidFill>
                </a:rPr>
                <a:t>end users</a:t>
              </a:r>
              <a:endParaRPr lang="en-US" sz="2000" spc="-70" dirty="0">
                <a:solidFill>
                  <a:schemeClr val="bg1"/>
                </a:solidFill>
              </a:endParaRPr>
            </a:p>
          </p:txBody>
        </p:sp>
      </p:grpSp>
      <p:grpSp>
        <p:nvGrpSpPr>
          <p:cNvPr id="81" name="Group 80"/>
          <p:cNvGrpSpPr/>
          <p:nvPr/>
        </p:nvGrpSpPr>
        <p:grpSpPr>
          <a:xfrm>
            <a:off x="782637" y="2394179"/>
            <a:ext cx="2060557" cy="1989031"/>
            <a:chOff x="782637" y="2394179"/>
            <a:chExt cx="2060557" cy="1989031"/>
          </a:xfrm>
        </p:grpSpPr>
        <p:pic>
          <p:nvPicPr>
            <p:cNvPr id="80" name="Picture 79"/>
            <p:cNvPicPr>
              <a:picLocks noChangeAspect="1"/>
            </p:cNvPicPr>
            <p:nvPr/>
          </p:nvPicPr>
          <p:blipFill>
            <a:blip r:embed="rId5"/>
            <a:stretch>
              <a:fillRect/>
            </a:stretch>
          </p:blipFill>
          <p:spPr>
            <a:xfrm>
              <a:off x="911864" y="2394179"/>
              <a:ext cx="1675532" cy="1675532"/>
            </a:xfrm>
            <a:prstGeom prst="rect">
              <a:avLst/>
            </a:prstGeom>
          </p:spPr>
        </p:pic>
        <p:sp>
          <p:nvSpPr>
            <p:cNvPr id="24" name="TextBox 23"/>
            <p:cNvSpPr txBox="1"/>
            <p:nvPr/>
          </p:nvSpPr>
          <p:spPr>
            <a:xfrm>
              <a:off x="782637" y="3767657"/>
              <a:ext cx="2060557" cy="615553"/>
            </a:xfrm>
            <a:prstGeom prst="rect">
              <a:avLst/>
            </a:prstGeom>
            <a:noFill/>
          </p:spPr>
          <p:txBody>
            <a:bodyPr wrap="square" lIns="0" tIns="0" rIns="0" bIns="0" rtlCol="0">
              <a:spAutoFit/>
            </a:bodyPr>
            <a:lstStyle/>
            <a:p>
              <a:pPr algn="ctr"/>
              <a:r>
                <a:rPr lang="en-US" sz="2000" spc="-70" dirty="0">
                  <a:solidFill>
                    <a:schemeClr val="bg1"/>
                  </a:solidFill>
                </a:rPr>
                <a:t>Move gradually to app model</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entr" presetSubtype="0" fill="hold" nodeType="withEffect">
                                  <p:stCondLst>
                                    <p:cond delay="150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anim calcmode="lin" valueType="num">
                                      <p:cBhvr>
                                        <p:cTn id="11" dur="1000" fill="hold"/>
                                        <p:tgtEl>
                                          <p:spTgt spid="81"/>
                                        </p:tgtEl>
                                        <p:attrNameLst>
                                          <p:attrName>ppt_x</p:attrName>
                                        </p:attrNameLst>
                                      </p:cBhvr>
                                      <p:tavLst>
                                        <p:tav tm="0">
                                          <p:val>
                                            <p:strVal val="#ppt_x"/>
                                          </p:val>
                                        </p:tav>
                                        <p:tav tm="100000">
                                          <p:val>
                                            <p:strVal val="#ppt_x"/>
                                          </p:val>
                                        </p:tav>
                                      </p:tavLst>
                                    </p:anim>
                                    <p:anim calcmode="lin" valueType="num">
                                      <p:cBhvr>
                                        <p:cTn id="12" dur="1000" fill="hold"/>
                                        <p:tgtEl>
                                          <p:spTgt spid="8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1000"/>
                                        <p:tgtEl>
                                          <p:spTgt spid="77"/>
                                        </p:tgtEl>
                                      </p:cBhvr>
                                    </p:animEffect>
                                    <p:anim calcmode="lin" valueType="num">
                                      <p:cBhvr>
                                        <p:cTn id="21" dur="1000" fill="hold"/>
                                        <p:tgtEl>
                                          <p:spTgt spid="77"/>
                                        </p:tgtEl>
                                        <p:attrNameLst>
                                          <p:attrName>ppt_x</p:attrName>
                                        </p:attrNameLst>
                                      </p:cBhvr>
                                      <p:tavLst>
                                        <p:tav tm="0">
                                          <p:val>
                                            <p:strVal val="#ppt_x"/>
                                          </p:val>
                                        </p:tav>
                                        <p:tav tm="100000">
                                          <p:val>
                                            <p:strVal val="#ppt_x"/>
                                          </p:val>
                                        </p:tav>
                                      </p:tavLst>
                                    </p:anim>
                                    <p:anim calcmode="lin" valueType="num">
                                      <p:cBhvr>
                                        <p:cTn id="22" dur="1000" fill="hold"/>
                                        <p:tgtEl>
                                          <p:spTgt spid="7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trust solution challenges</a:t>
            </a:r>
            <a:endParaRPr lang="en-US" dirty="0"/>
          </a:p>
        </p:txBody>
      </p:sp>
      <p:sp>
        <p:nvSpPr>
          <p:cNvPr id="3" name="Content Placeholder 2"/>
          <p:cNvSpPr>
            <a:spLocks noGrp="1"/>
          </p:cNvSpPr>
          <p:nvPr>
            <p:ph type="body" sz="quarter" idx="10"/>
          </p:nvPr>
        </p:nvSpPr>
        <p:spPr/>
        <p:txBody>
          <a:bodyPr/>
          <a:lstStyle/>
          <a:p>
            <a:r>
              <a:rPr lang="en-US" dirty="0" smtClean="0"/>
              <a:t>Full trust solutions with ghosted files</a:t>
            </a:r>
          </a:p>
          <a:p>
            <a:pPr lvl="1"/>
            <a:r>
              <a:rPr lang="en-US" dirty="0" smtClean="0"/>
              <a:t>Implications to Disaster Recovery model</a:t>
            </a:r>
          </a:p>
          <a:p>
            <a:r>
              <a:rPr lang="en-US" dirty="0" smtClean="0"/>
              <a:t>Deployments always cause downtime</a:t>
            </a:r>
          </a:p>
          <a:p>
            <a:pPr lvl="1"/>
            <a:r>
              <a:rPr lang="en-US" dirty="0" smtClean="0"/>
              <a:t>Impact on Service Level Agreements as well as availability</a:t>
            </a:r>
          </a:p>
          <a:p>
            <a:pPr lvl="1"/>
            <a:r>
              <a:rPr lang="en-US" dirty="0" smtClean="0"/>
              <a:t>Very expensive to maintain enough Infrastructure to reach “near zero”</a:t>
            </a:r>
          </a:p>
          <a:p>
            <a:r>
              <a:rPr lang="en-US" dirty="0" smtClean="0"/>
              <a:t>Full trust solutions have to be closely analyzed</a:t>
            </a:r>
          </a:p>
          <a:p>
            <a:pPr lvl="1"/>
            <a:r>
              <a:rPr lang="en-US" dirty="0" smtClean="0"/>
              <a:t>Do you trust your solution fully?</a:t>
            </a:r>
          </a:p>
          <a:p>
            <a:pPr lvl="1"/>
            <a:r>
              <a:rPr lang="en-US" dirty="0" smtClean="0"/>
              <a:t>Complex Application Lifecycle Management processes</a:t>
            </a:r>
          </a:p>
          <a:p>
            <a:r>
              <a:rPr lang="en-US" dirty="0" smtClean="0"/>
              <a:t>Not available in Office 365 (Multi-Tenant or Dedicated </a:t>
            </a:r>
            <a:r>
              <a:rPr lang="en-US" dirty="0" err="1" smtClean="0"/>
              <a:t>vNext</a:t>
            </a:r>
            <a:r>
              <a:rPr lang="en-US" dirty="0" smtClean="0"/>
              <a:t>) </a:t>
            </a:r>
          </a:p>
          <a:p>
            <a:endParaRPr lang="en-US" dirty="0"/>
          </a:p>
        </p:txBody>
      </p:sp>
    </p:spTree>
    <p:extLst>
      <p:ext uri="{BB962C8B-B14F-4D97-AF65-F5344CB8AC3E}">
        <p14:creationId xmlns:p14="http://schemas.microsoft.com/office/powerpoint/2010/main" val="21472996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be Deprecated soon ?!?!?”</a:t>
            </a:r>
            <a:endParaRPr lang="en-GB" sz="6598" dirty="0"/>
          </a:p>
        </p:txBody>
      </p:sp>
      <p:sp>
        <p:nvSpPr>
          <p:cNvPr id="4" name="TextBox 3"/>
          <p:cNvSpPr txBox="1"/>
          <p:nvPr/>
        </p:nvSpPr>
        <p:spPr>
          <a:xfrm>
            <a:off x="4526217" y="4969934"/>
            <a:ext cx="6744731" cy="1569251"/>
          </a:xfrm>
          <a:prstGeom prst="rect">
            <a:avLst/>
          </a:prstGeom>
          <a:noFill/>
        </p:spPr>
        <p:txBody>
          <a:bodyPr wrap="square" rtlCol="0">
            <a:spAutoFit/>
          </a:bodyPr>
          <a:lstStyle/>
          <a:p>
            <a:r>
              <a:rPr lang="en-US" sz="2399" dirty="0"/>
              <a:t>We use these approaches to build the product ourselves. BUT, many service providers (not just Office365) restrict their usage for the known challenges they impose.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93191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What about 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a:p>
        </p:txBody>
      </p:sp>
    </p:spTree>
    <p:extLst>
      <p:ext uri="{BB962C8B-B14F-4D97-AF65-F5344CB8AC3E}">
        <p14:creationId xmlns:p14="http://schemas.microsoft.com/office/powerpoint/2010/main" val="35396213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20909997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2367</Words>
  <Application>Microsoft Office PowerPoint</Application>
  <PresentationFormat>Custom</PresentationFormat>
  <Paragraphs>323</Paragraphs>
  <Slides>34</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Introduction to app model transition</vt:lpstr>
      <vt:lpstr>Agenda</vt:lpstr>
      <vt:lpstr>Vision</vt:lpstr>
      <vt:lpstr>Recommendations</vt:lpstr>
      <vt:lpstr>Introduction</vt:lpstr>
      <vt:lpstr>Full trust solution challenges</vt:lpstr>
      <vt:lpstr>“Will Farm Solutions be Deprecated soon ?!?!?”</vt:lpstr>
      <vt:lpstr>What about sandbox solutions?</vt:lpstr>
      <vt:lpstr>“Wait? No feature framework?” </vt:lpstr>
      <vt:lpstr>Customization Development and Deployment Options</vt:lpstr>
      <vt:lpstr>Approaching app transformation</vt:lpstr>
      <vt:lpstr>Concentrate on functional requirements, not the technology</vt:lpstr>
      <vt:lpstr>App model practices</vt:lpstr>
      <vt:lpstr>Impact of the customizations</vt:lpstr>
      <vt:lpstr>Redefining application models for SharePoint</vt:lpstr>
      <vt:lpstr>PowerPoint Presentation</vt:lpstr>
      <vt:lpstr>“But Apps is the pattern for cloud, not for my on premise…”</vt:lpstr>
      <vt:lpstr>PowerPoint Presentation</vt:lpstr>
      <vt:lpstr>SharePoint App model </vt:lpstr>
      <vt:lpstr>Evergreen and release cycle – old model</vt:lpstr>
      <vt:lpstr>Evergreen and release cycle – new model</vt:lpstr>
      <vt:lpstr>Denial is the first step…</vt:lpstr>
      <vt:lpstr>PowerPoint Presentation</vt:lpstr>
      <vt:lpstr>PowerPoint Presentation</vt:lpstr>
      <vt:lpstr>PowerPoint Presentation</vt:lpstr>
      <vt:lpstr>“Will you ever support farm solutions in Office 365?” </vt:lpstr>
      <vt:lpstr>“Will you introduce new model for app model replacement in near future?” </vt:lpstr>
      <vt:lpstr>“I can’t do XYZ with app model?”</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2015-02-09T12:31:09Z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